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85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343" autoAdjust="0"/>
    <p:restoredTop sz="91958" autoAdjust="0"/>
  </p:normalViewPr>
  <p:slideViewPr>
    <p:cSldViewPr snapToGrid="0">
      <p:cViewPr varScale="1">
        <p:scale>
          <a:sx n="133" d="100"/>
          <a:sy n="133" d="100"/>
        </p:scale>
        <p:origin x="1008"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10/23/21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4057845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dirty="0"/>
          </a:p>
        </p:txBody>
      </p:sp>
    </p:spTree>
    <p:extLst>
      <p:ext uri="{BB962C8B-B14F-4D97-AF65-F5344CB8AC3E}">
        <p14:creationId xmlns:p14="http://schemas.microsoft.com/office/powerpoint/2010/main" val="192467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b="0" i="0" dirty="0"/>
          </a:p>
        </p:txBody>
      </p:sp>
    </p:spTree>
    <p:extLst>
      <p:ext uri="{BB962C8B-B14F-4D97-AF65-F5344CB8AC3E}">
        <p14:creationId xmlns:p14="http://schemas.microsoft.com/office/powerpoint/2010/main" val="3787448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tr-TR" dirty="0">
              <a:ea typeface="MS PGothic" charset="0"/>
              <a:cs typeface="MS PGothic"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13</a:t>
            </a:fld>
            <a:endParaRPr lang="tr-TR" dirty="0"/>
          </a:p>
        </p:txBody>
      </p:sp>
    </p:spTree>
    <p:extLst>
      <p:ext uri="{BB962C8B-B14F-4D97-AF65-F5344CB8AC3E}">
        <p14:creationId xmlns:p14="http://schemas.microsoft.com/office/powerpoint/2010/main" val="3273524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14</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tr-TR" smtClean="0"/>
              <a:pPr/>
              <a:t>15</a:t>
            </a:fld>
            <a:endParaRPr lang="tr-TR" dirty="0"/>
          </a:p>
        </p:txBody>
      </p:sp>
      <p:sp>
        <p:nvSpPr>
          <p:cNvPr id="16691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6691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17</a:t>
            </a:fld>
            <a:endParaRPr lang="tr-TR" dirty="0"/>
          </a:p>
        </p:txBody>
      </p:sp>
    </p:spTree>
    <p:extLst>
      <p:ext uri="{BB962C8B-B14F-4D97-AF65-F5344CB8AC3E}">
        <p14:creationId xmlns:p14="http://schemas.microsoft.com/office/powerpoint/2010/main" val="1175640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18</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19</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endParaRPr lang="tr-TR" sz="800"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23</a:t>
            </a:fld>
            <a:endParaRPr lang="tr-TR" dirty="0"/>
          </a:p>
        </p:txBody>
      </p:sp>
    </p:spTree>
    <p:extLst>
      <p:ext uri="{BB962C8B-B14F-4D97-AF65-F5344CB8AC3E}">
        <p14:creationId xmlns:p14="http://schemas.microsoft.com/office/powerpoint/2010/main" val="345230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i="0" dirty="0">
              <a:ea typeface="MS PGothic" charset="-128"/>
            </a:endParaRPr>
          </a:p>
        </p:txBody>
      </p:sp>
    </p:spTree>
    <p:extLst>
      <p:ext uri="{BB962C8B-B14F-4D97-AF65-F5344CB8AC3E}">
        <p14:creationId xmlns:p14="http://schemas.microsoft.com/office/powerpoint/2010/main" val="56167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altLang="en-US" dirty="0"/>
          </a:p>
        </p:txBody>
      </p:sp>
    </p:spTree>
    <p:extLst>
      <p:ext uri="{BB962C8B-B14F-4D97-AF65-F5344CB8AC3E}">
        <p14:creationId xmlns:p14="http://schemas.microsoft.com/office/powerpoint/2010/main" val="25619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tr-TR" smtClean="0"/>
              <a:pPr/>
              <a:t>33</a:t>
            </a:fld>
            <a:endParaRPr lang="tr-TR" dirty="0"/>
          </a:p>
        </p:txBody>
      </p:sp>
      <p:sp>
        <p:nvSpPr>
          <p:cNvPr id="17613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613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tr-TR" smtClean="0"/>
              <a:pPr/>
              <a:t>34</a:t>
            </a:fld>
            <a:endParaRPr lang="tr-TR" dirty="0"/>
          </a:p>
        </p:txBody>
      </p:sp>
      <p:sp>
        <p:nvSpPr>
          <p:cNvPr id="17715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715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tr-TR" smtClean="0"/>
              <a:pPr/>
              <a:t>35</a:t>
            </a:fld>
            <a:endParaRPr lang="tr-TR" dirty="0"/>
          </a:p>
        </p:txBody>
      </p:sp>
      <p:sp>
        <p:nvSpPr>
          <p:cNvPr id="17817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8179"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tr-TR" smtClean="0"/>
              <a:pPr/>
              <a:t>36</a:t>
            </a:fld>
            <a:endParaRPr lang="tr-TR" dirty="0"/>
          </a:p>
        </p:txBody>
      </p:sp>
      <p:sp>
        <p:nvSpPr>
          <p:cNvPr id="1792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9203"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tr-TR" smtClean="0"/>
              <a:pPr/>
              <a:t>37</a:t>
            </a:fld>
            <a:endParaRPr lang="tr-TR" dirty="0"/>
          </a:p>
        </p:txBody>
      </p:sp>
      <p:sp>
        <p:nvSpPr>
          <p:cNvPr id="18022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80227"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tr-TR" smtClean="0"/>
              <a:pPr/>
              <a:t>4</a:t>
            </a:fld>
            <a:endParaRPr lang="tr-TR" dirty="0"/>
          </a:p>
        </p:txBody>
      </p:sp>
      <p:sp>
        <p:nvSpPr>
          <p:cNvPr id="1710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101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43</a:t>
            </a:fld>
            <a:endParaRPr lang="tr-TR" dirty="0"/>
          </a:p>
        </p:txBody>
      </p:sp>
    </p:spTree>
    <p:extLst>
      <p:ext uri="{BB962C8B-B14F-4D97-AF65-F5344CB8AC3E}">
        <p14:creationId xmlns:p14="http://schemas.microsoft.com/office/powerpoint/2010/main" val="6559752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44</a:t>
            </a:fld>
            <a:endParaRPr lang="tr-TR" dirty="0"/>
          </a:p>
        </p:txBody>
      </p:sp>
    </p:spTree>
    <p:extLst>
      <p:ext uri="{BB962C8B-B14F-4D97-AF65-F5344CB8AC3E}">
        <p14:creationId xmlns:p14="http://schemas.microsoft.com/office/powerpoint/2010/main" val="2354907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45</a:t>
            </a:fld>
            <a:endParaRPr lang="tr-TR" dirty="0"/>
          </a:p>
        </p:txBody>
      </p:sp>
    </p:spTree>
    <p:extLst>
      <p:ext uri="{BB962C8B-B14F-4D97-AF65-F5344CB8AC3E}">
        <p14:creationId xmlns:p14="http://schemas.microsoft.com/office/powerpoint/2010/main" val="18035111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46</a:t>
            </a:fld>
            <a:endParaRPr lang="tr-TR" dirty="0"/>
          </a:p>
        </p:txBody>
      </p:sp>
    </p:spTree>
    <p:extLst>
      <p:ext uri="{BB962C8B-B14F-4D97-AF65-F5344CB8AC3E}">
        <p14:creationId xmlns:p14="http://schemas.microsoft.com/office/powerpoint/2010/main" val="1302773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47</a:t>
            </a:fld>
            <a:endParaRPr lang="tr-TR" dirty="0"/>
          </a:p>
        </p:txBody>
      </p:sp>
    </p:spTree>
    <p:extLst>
      <p:ext uri="{BB962C8B-B14F-4D97-AF65-F5344CB8AC3E}">
        <p14:creationId xmlns:p14="http://schemas.microsoft.com/office/powerpoint/2010/main" val="7261120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48</a:t>
            </a:fld>
            <a:endParaRPr lang="tr-TR" dirty="0"/>
          </a:p>
        </p:txBody>
      </p:sp>
    </p:spTree>
    <p:extLst>
      <p:ext uri="{BB962C8B-B14F-4D97-AF65-F5344CB8AC3E}">
        <p14:creationId xmlns:p14="http://schemas.microsoft.com/office/powerpoint/2010/main" val="2553918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49</a:t>
            </a:fld>
            <a:endParaRPr lang="tr-TR" dirty="0"/>
          </a:p>
        </p:txBody>
      </p:sp>
    </p:spTree>
    <p:extLst>
      <p:ext uri="{BB962C8B-B14F-4D97-AF65-F5344CB8AC3E}">
        <p14:creationId xmlns:p14="http://schemas.microsoft.com/office/powerpoint/2010/main" val="120959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29783436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55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75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96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16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37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B</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57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78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A</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dirty="0">
                <a:ea typeface="MS PGothic" charset="0"/>
                <a:cs typeface="MS PGothic" charset="0"/>
              </a:rPr>
              <a:t>Cevap: C</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59</a:t>
            </a:fld>
            <a:endParaRPr lang="tr-TR" dirty="0"/>
          </a:p>
        </p:txBody>
      </p:sp>
    </p:spTree>
    <p:extLst>
      <p:ext uri="{BB962C8B-B14F-4D97-AF65-F5344CB8AC3E}">
        <p14:creationId xmlns:p14="http://schemas.microsoft.com/office/powerpoint/2010/main" val="2062740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22.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tr-TR" sz="6600" b="1" cap="none" dirty="0">
                <a:ea typeface="MS PGothic" charset="0"/>
                <a:cs typeface="Arial" panose="020B0604020202020204" pitchFamily="34" charset="0"/>
              </a:rPr>
              <a:t>Ekonomi I</a:t>
            </a:r>
            <a:endParaRPr lang="tr-TR"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cs typeface="Arial" panose="020B0604020202020204" pitchFamily="34" charset="0"/>
              </a:rPr>
              <a:t>Hafta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tr-TR" altLang="en-US" b="1" dirty="0">
                <a:ea typeface="MS PGothic" charset="-128"/>
                <a:cs typeface="Arial" charset="0"/>
              </a:rPr>
              <a:t>Fiyat Ayrımcılığı: Garip Bir Örnek</a:t>
            </a:r>
          </a:p>
        </p:txBody>
      </p:sp>
      <p:sp>
        <p:nvSpPr>
          <p:cNvPr id="18435" name="Content Placeholder 4"/>
          <p:cNvSpPr>
            <a:spLocks noGrp="1"/>
          </p:cNvSpPr>
          <p:nvPr>
            <p:ph sz="half" idx="1"/>
          </p:nvPr>
        </p:nvSpPr>
        <p:spPr>
          <a:xfrm>
            <a:off x="593767" y="1670050"/>
            <a:ext cx="6266256" cy="5003800"/>
          </a:xfrm>
        </p:spPr>
        <p:txBody>
          <a:bodyPr/>
          <a:lstStyle/>
          <a:p>
            <a:r>
              <a:rPr lang="tr-TR" altLang="en-US" sz="3200" dirty="0" err="1">
                <a:ea typeface="MS PGothic" charset="-128"/>
                <a:cs typeface="Arial" charset="0"/>
              </a:rPr>
              <a:t>Penang'da</a:t>
            </a:r>
            <a:r>
              <a:rPr lang="tr-TR" altLang="en-US" sz="3200" dirty="0">
                <a:ea typeface="MS PGothic" charset="-128"/>
                <a:cs typeface="Arial" charset="0"/>
              </a:rPr>
              <a:t>, Malezya, bir restoran fiyatlarını müşterilerin boyuna göre ayrıştırmıştır, ayrıca yaşlılara indirim uygulamaktadır.</a:t>
            </a:r>
          </a:p>
          <a:p>
            <a:pPr lvl="1">
              <a:defRPr/>
            </a:pPr>
            <a:r>
              <a:rPr lang="tr-TR" sz="2800" dirty="0"/>
              <a:t>Yaşlılar için indirim mantıklı gelebilir fakat boy ölçüsüne göre ayrıştırılan fiyatlara ne demeli!</a:t>
            </a:r>
          </a:p>
          <a:p>
            <a:pPr lvl="1">
              <a:defRPr/>
            </a:pPr>
            <a:r>
              <a:rPr lang="tr-TR" sz="2800" dirty="0"/>
              <a:t>Bu yerel halktan daha uzun olan batılı yabancılar üzerine uygulanmış bir çeşit vergi olabilir.</a:t>
            </a:r>
          </a:p>
          <a:p>
            <a:endParaRPr lang="tr-TR"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tr-TR" altLang="en-US" b="1" dirty="0">
                <a:ea typeface="MS PGothic" charset="-128"/>
                <a:cs typeface="Arial" charset="0"/>
              </a:rPr>
              <a:t>Fiyat Ayrımcılığı: Hata</a:t>
            </a:r>
          </a:p>
        </p:txBody>
      </p:sp>
      <p:sp>
        <p:nvSpPr>
          <p:cNvPr id="19459" name="Content Placeholder 4"/>
          <p:cNvSpPr>
            <a:spLocks noGrp="1"/>
          </p:cNvSpPr>
          <p:nvPr>
            <p:ph sz="half" idx="1"/>
          </p:nvPr>
        </p:nvSpPr>
        <p:spPr>
          <a:xfrm>
            <a:off x="1981200" y="1603904"/>
            <a:ext cx="8115300" cy="749153"/>
          </a:xfrm>
        </p:spPr>
        <p:txBody>
          <a:bodyPr/>
          <a:lstStyle/>
          <a:p>
            <a:r>
              <a:rPr lang="tr-TR" altLang="en-US" sz="3200" dirty="0">
                <a:ea typeface="MS PGothic" charset="-128"/>
                <a:cs typeface="Arial" charset="0"/>
              </a:rPr>
              <a:t>Bu resimdeki yanlış nedir?</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9219" name="Content Placeholder 2"/>
          <p:cNvSpPr>
            <a:spLocks noGrp="1"/>
          </p:cNvSpPr>
          <p:nvPr>
            <p:ph idx="1"/>
          </p:nvPr>
        </p:nvSpPr>
        <p:spPr>
          <a:xfrm>
            <a:off x="609600" y="1712913"/>
            <a:ext cx="10972800" cy="4895850"/>
          </a:xfrm>
        </p:spPr>
        <p:txBody>
          <a:bodyPr/>
          <a:lstStyle/>
          <a:p>
            <a:r>
              <a:rPr lang="tr-TR" sz="3200" dirty="0">
                <a:ea typeface="MS PGothic" charset="0"/>
              </a:rPr>
              <a:t>Fiyat Ayrımcılığı</a:t>
            </a:r>
          </a:p>
          <a:p>
            <a:pPr lvl="1"/>
            <a:r>
              <a:rPr lang="tr-TR" sz="2800" dirty="0">
                <a:ea typeface="MS PGothic" charset="0"/>
              </a:rPr>
              <a:t>Bir firma </a:t>
            </a:r>
            <a:r>
              <a:rPr lang="tr-TR" sz="2800" dirty="0">
                <a:solidFill>
                  <a:srgbClr val="FF0000"/>
                </a:solidFill>
                <a:ea typeface="MS PGothic" charset="0"/>
              </a:rPr>
              <a:t>maliyet farkıyla ilişkisi olmayan nedenlerden dolayı</a:t>
            </a:r>
            <a:r>
              <a:rPr lang="tr-TR" sz="2800" dirty="0">
                <a:ea typeface="MS PGothic" charset="0"/>
              </a:rPr>
              <a:t> aynı ürünü farklı gruplara farklı fiyatlarla satıyorsa gerçekleşir.</a:t>
            </a:r>
          </a:p>
          <a:p>
            <a:r>
              <a:rPr lang="tr-TR" sz="3200" dirty="0">
                <a:ea typeface="MS PGothic" charset="0"/>
              </a:rPr>
              <a:t>Ayrımcılık</a:t>
            </a:r>
          </a:p>
          <a:p>
            <a:pPr lvl="1"/>
            <a:r>
              <a:rPr lang="tr-TR" sz="2800" dirty="0">
                <a:ea typeface="MS PGothic" charset="0"/>
              </a:rPr>
              <a:t>Negatif bir çağrışımı vardır.</a:t>
            </a:r>
          </a:p>
          <a:p>
            <a:pPr lvl="1"/>
            <a:r>
              <a:rPr lang="tr-TR" sz="2800" dirty="0">
                <a:ea typeface="MS PGothic" charset="0"/>
              </a:rPr>
              <a:t>Buna rağmen, bu bölümde göreceğiz ki fiyat ayrımcılığı hem firmalara hem de tüketicilere yarar sağlar.</a:t>
            </a:r>
            <a:endParaRPr lang="tr-TR" altLang="ja-JP" sz="2800" dirty="0">
              <a:ea typeface="MS PGothic" charset="0"/>
            </a:endParaRPr>
          </a:p>
          <a:p>
            <a:pPr lvl="1"/>
            <a:r>
              <a:rPr lang="tr-TR" altLang="en-US" sz="2800" dirty="0">
                <a:ea typeface="MS PGothic" charset="-128"/>
                <a:cs typeface="Arial" charset="0"/>
              </a:rPr>
              <a:t>Fiyat ayrımcılığı yararlıdır çünkü piyasaların daha etkin çalışmasını sağlar.</a:t>
            </a:r>
            <a:endParaRPr lang="tr-TR"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barn(inVertical)">
                                      <p:cBhvr>
                                        <p:cTn id="12" dur="500"/>
                                        <p:tgtEl>
                                          <p:spTgt spid="921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xEl>
                                              <p:pRg st="3" end="3"/>
                                            </p:txEl>
                                          </p:spTgt>
                                        </p:tgtEl>
                                        <p:attrNameLst>
                                          <p:attrName>style.visibility</p:attrName>
                                        </p:attrNameLst>
                                      </p:cBhvr>
                                      <p:to>
                                        <p:strVal val="visible"/>
                                      </p:to>
                                    </p:set>
                                    <p:animEffect transition="in" filter="barn(inVertical)">
                                      <p:cBhvr>
                                        <p:cTn id="17" dur="500"/>
                                        <p:tgtEl>
                                          <p:spTgt spid="9219">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9219">
                                            <p:txEl>
                                              <p:pRg st="4" end="4"/>
                                            </p:txEl>
                                          </p:spTgt>
                                        </p:tgtEl>
                                        <p:attrNameLst>
                                          <p:attrName>style.visibility</p:attrName>
                                        </p:attrNameLst>
                                      </p:cBhvr>
                                      <p:to>
                                        <p:strVal val="visible"/>
                                      </p:to>
                                    </p:set>
                                    <p:animEffect transition="in" filter="barn(inVertical)">
                                      <p:cBhvr>
                                        <p:cTn id="20" dur="500"/>
                                        <p:tgtEl>
                                          <p:spTgt spid="9219">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9219">
                                            <p:txEl>
                                              <p:pRg st="5" end="5"/>
                                            </p:txEl>
                                          </p:spTgt>
                                        </p:tgtEl>
                                        <p:attrNameLst>
                                          <p:attrName>style.visibility</p:attrName>
                                        </p:attrNameLst>
                                      </p:cBhvr>
                                      <p:to>
                                        <p:strVal val="visible"/>
                                      </p:to>
                                    </p:set>
                                    <p:animEffect transition="in" filter="barn(inVertical)">
                                      <p:cBhvr>
                                        <p:cTn id="23"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tr-TR" b="1" dirty="0"/>
              <a:t>Fiyat Ayrımcılığının Önemi</a:t>
            </a:r>
          </a:p>
        </p:txBody>
      </p:sp>
      <p:sp>
        <p:nvSpPr>
          <p:cNvPr id="3" name="Content Placeholder 2"/>
          <p:cNvSpPr>
            <a:spLocks noGrp="1"/>
          </p:cNvSpPr>
          <p:nvPr>
            <p:ph idx="1"/>
          </p:nvPr>
        </p:nvSpPr>
        <p:spPr>
          <a:xfrm>
            <a:off x="183444" y="1586168"/>
            <a:ext cx="12008556" cy="4896248"/>
          </a:xfrm>
        </p:spPr>
        <p:txBody>
          <a:bodyPr/>
          <a:lstStyle/>
          <a:p>
            <a:r>
              <a:rPr lang="tr-TR" sz="2400" dirty="0"/>
              <a:t>Fiyat ayrımcılığı çok sık gerçekleşir.</a:t>
            </a:r>
          </a:p>
          <a:p>
            <a:r>
              <a:rPr lang="tr-TR" sz="2400" dirty="0"/>
              <a:t>Üreticinin amacı: tüketici fazlasını (birazını ya da hepsini) elde etmek.</a:t>
            </a:r>
          </a:p>
          <a:p>
            <a:r>
              <a:rPr lang="tr-TR" sz="2400" dirty="0" err="1"/>
              <a:t>Pigou</a:t>
            </a:r>
            <a:r>
              <a:rPr lang="tr-TR" sz="2400" dirty="0"/>
              <a:t> (1920) tarafından sınıflandırılan farklı fiyat ayrımcılığı tipleri:</a:t>
            </a:r>
          </a:p>
          <a:p>
            <a:pPr lvl="1"/>
            <a:r>
              <a:rPr lang="tr-TR" sz="2400" b="1" dirty="0"/>
              <a:t>Birinci-Derece Fiyat Ayrımcılığı (Tam Fiyat Ayrımcılığı): </a:t>
            </a:r>
            <a:r>
              <a:rPr lang="tr-TR" sz="2400" dirty="0"/>
              <a:t>Aynı ürün için her bir tüketiciye farklı fiyat uygulanması.</a:t>
            </a:r>
          </a:p>
          <a:p>
            <a:pPr lvl="1"/>
            <a:r>
              <a:rPr lang="tr-TR" sz="2400" b="1" dirty="0"/>
              <a:t>İkinci-Derece Fiyat Ayrımcılığı :</a:t>
            </a:r>
            <a:r>
              <a:rPr lang="tr-TR" sz="2400" dirty="0"/>
              <a:t> Aynı ürünün daha büyük miktarlarını daha küçük birim fiyattan satılması.</a:t>
            </a:r>
          </a:p>
          <a:p>
            <a:pPr lvl="1"/>
            <a:r>
              <a:rPr lang="tr-TR" sz="2400" b="1" dirty="0"/>
              <a:t>Üçüncü-Derece Fiyat Ayrımcılığı :</a:t>
            </a:r>
            <a:r>
              <a:rPr lang="tr-TR" sz="2400" dirty="0"/>
              <a:t> Aynı ürünün farklı gruplara farklı fiyatlardan satılması.</a:t>
            </a:r>
          </a:p>
          <a:p>
            <a:pPr lvl="1"/>
            <a:r>
              <a:rPr lang="tr-TR" sz="2400" dirty="0">
                <a:solidFill>
                  <a:srgbClr val="FF0000"/>
                </a:solidFill>
              </a:rPr>
              <a:t>Bu derste uğraştığımız firmanın tekel olduğunu varsayıp </a:t>
            </a:r>
            <a:r>
              <a:rPr lang="tr-TR" sz="2400" b="1" dirty="0">
                <a:solidFill>
                  <a:srgbClr val="FF0000"/>
                </a:solidFill>
              </a:rPr>
              <a:t>sadece birinci ve üçüncü-derece fiyat ayrımcılığını</a:t>
            </a:r>
            <a:r>
              <a:rPr lang="tr-TR" sz="2400" dirty="0">
                <a:solidFill>
                  <a:srgbClr val="FF0000"/>
                </a:solidFill>
              </a:rPr>
              <a:t> inceleyeceğiz.</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tr-TR" dirty="0">
                <a:latin typeface="Cambria" panose="02040503050406030204" pitchFamily="18" charset="0"/>
                <a:ea typeface="MS PGothic" charset="0"/>
              </a:rPr>
              <a:t>Tekelci Firma</a:t>
            </a:r>
          </a:p>
        </p:txBody>
      </p:sp>
      <p:sp>
        <p:nvSpPr>
          <p:cNvPr id="7" name="Rectangle 6">
            <a:extLst>
              <a:ext uri="{FF2B5EF4-FFF2-40B4-BE49-F238E27FC236}">
                <a16:creationId xmlns:a16="http://schemas.microsoft.com/office/drawing/2014/main" id="{02539C5C-DCC8-F24C-8305-1F0AB4981429}"/>
              </a:ext>
            </a:extLst>
          </p:cNvPr>
          <p:cNvSpPr/>
          <p:nvPr/>
        </p:nvSpPr>
        <p:spPr>
          <a:xfrm>
            <a:off x="674989" y="2648738"/>
            <a:ext cx="11198047" cy="538333"/>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8" name="Rectangle 7">
            <a:extLst>
              <a:ext uri="{FF2B5EF4-FFF2-40B4-BE49-F238E27FC236}">
                <a16:creationId xmlns:a16="http://schemas.microsoft.com/office/drawing/2014/main" id="{11DA0730-9006-3F44-B8D2-1EAA68AFDB21}"/>
              </a:ext>
            </a:extLst>
          </p:cNvPr>
          <p:cNvSpPr/>
          <p:nvPr/>
        </p:nvSpPr>
        <p:spPr>
          <a:xfrm>
            <a:off x="1114148" y="3387133"/>
            <a:ext cx="2962131"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bir satıcı</a:t>
            </a:r>
          </a:p>
        </p:txBody>
      </p:sp>
      <p:sp>
        <p:nvSpPr>
          <p:cNvPr id="9" name="Rectangle 8">
            <a:extLst>
              <a:ext uri="{FF2B5EF4-FFF2-40B4-BE49-F238E27FC236}">
                <a16:creationId xmlns:a16="http://schemas.microsoft.com/office/drawing/2014/main" id="{0A06B0E5-0CFB-964A-9EEF-CD9C61BDC847}"/>
              </a:ext>
            </a:extLst>
          </p:cNvPr>
          <p:cNvSpPr/>
          <p:nvPr/>
        </p:nvSpPr>
        <p:spPr>
          <a:xfrm>
            <a:off x="1114148" y="3986158"/>
            <a:ext cx="5108522"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latin typeface="Cambria"/>
                <a:ea typeface="ＭＳ 明朝"/>
                <a:cs typeface="Cambria"/>
              </a:rPr>
              <a:t>İkamesi olmayan özel bir ürün</a:t>
            </a:r>
            <a:endParaRPr lang="tr-TR" sz="2400" b="1" dirty="0">
              <a:effectLst/>
              <a:latin typeface="Cambria"/>
              <a:ea typeface="ＭＳ 明朝"/>
              <a:cs typeface="Cambria"/>
            </a:endParaRPr>
          </a:p>
        </p:txBody>
      </p:sp>
      <p:sp>
        <p:nvSpPr>
          <p:cNvPr id="10" name="Rectangle 9">
            <a:extLst>
              <a:ext uri="{FF2B5EF4-FFF2-40B4-BE49-F238E27FC236}">
                <a16:creationId xmlns:a16="http://schemas.microsoft.com/office/drawing/2014/main" id="{3CC5F4F6-A91B-FE4B-9516-BEAC71D69A20}"/>
              </a:ext>
            </a:extLst>
          </p:cNvPr>
          <p:cNvSpPr/>
          <p:nvPr/>
        </p:nvSpPr>
        <p:spPr>
          <a:xfrm>
            <a:off x="1105316" y="4542521"/>
            <a:ext cx="3941698" cy="334263"/>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Yüksek giriş engelleri</a:t>
            </a:r>
          </a:p>
        </p:txBody>
      </p:sp>
      <p:sp>
        <p:nvSpPr>
          <p:cNvPr id="11" name="Rectangle 10">
            <a:extLst>
              <a:ext uri="{FF2B5EF4-FFF2-40B4-BE49-F238E27FC236}">
                <a16:creationId xmlns:a16="http://schemas.microsoft.com/office/drawing/2014/main" id="{A4D46F1F-8C4C-E248-8B5C-26ED04BC60D0}"/>
              </a:ext>
            </a:extLst>
          </p:cNvPr>
          <p:cNvSpPr/>
          <p:nvPr/>
        </p:nvSpPr>
        <p:spPr>
          <a:xfrm>
            <a:off x="1117191" y="5114098"/>
            <a:ext cx="2962131"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Fiyat yapıcısı</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4" name="Rectangle 3">
            <a:extLst>
              <a:ext uri="{FF2B5EF4-FFF2-40B4-BE49-F238E27FC236}">
                <a16:creationId xmlns:a16="http://schemas.microsoft.com/office/drawing/2014/main" id="{C4B2C4C1-6C05-1E41-890C-AF4C4EF1A3C1}"/>
              </a:ext>
            </a:extLst>
          </p:cNvPr>
          <p:cNvSpPr/>
          <p:nvPr/>
        </p:nvSpPr>
        <p:spPr>
          <a:xfrm>
            <a:off x="1992920" y="274802"/>
            <a:ext cx="6829936"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Fiyat vs. Fiyat Ayrımcılığı (Üçüncü-Derece)</a:t>
            </a:r>
          </a:p>
        </p:txBody>
      </p:sp>
      <p:sp>
        <p:nvSpPr>
          <p:cNvPr id="5" name="Rectangle 4">
            <a:extLst>
              <a:ext uri="{FF2B5EF4-FFF2-40B4-BE49-F238E27FC236}">
                <a16:creationId xmlns:a16="http://schemas.microsoft.com/office/drawing/2014/main" id="{85B135CF-E9CD-2741-B30D-EB6528695D57}"/>
              </a:ext>
            </a:extLst>
          </p:cNvPr>
          <p:cNvSpPr/>
          <p:nvPr/>
        </p:nvSpPr>
        <p:spPr>
          <a:xfrm>
            <a:off x="2242915" y="679260"/>
            <a:ext cx="78002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EA4A2EBA-D5C4-AA4A-A46B-8A0C9D4262BB}"/>
              </a:ext>
            </a:extLst>
          </p:cNvPr>
          <p:cNvSpPr/>
          <p:nvPr/>
        </p:nvSpPr>
        <p:spPr>
          <a:xfrm>
            <a:off x="7859623" y="5223889"/>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FD386B59-43BB-AD46-B6D1-2FA6AC1ADB64}"/>
              </a:ext>
            </a:extLst>
          </p:cNvPr>
          <p:cNvSpPr/>
          <p:nvPr/>
        </p:nvSpPr>
        <p:spPr>
          <a:xfrm>
            <a:off x="5407888" y="591358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tr-TR" b="1" dirty="0">
                <a:ea typeface="MS PGothic" charset="0"/>
              </a:rPr>
              <a:t>Fiyat Ayrımcılığının Koşulları</a:t>
            </a:r>
          </a:p>
        </p:txBody>
      </p:sp>
      <p:sp>
        <p:nvSpPr>
          <p:cNvPr id="11267" name="Content Placeholder 2"/>
          <p:cNvSpPr>
            <a:spLocks noGrp="1"/>
          </p:cNvSpPr>
          <p:nvPr>
            <p:ph idx="1"/>
          </p:nvPr>
        </p:nvSpPr>
        <p:spPr>
          <a:xfrm>
            <a:off x="609600" y="1712913"/>
            <a:ext cx="10972800" cy="4895850"/>
          </a:xfrm>
        </p:spPr>
        <p:txBody>
          <a:bodyPr/>
          <a:lstStyle/>
          <a:p>
            <a:r>
              <a:rPr lang="tr-TR" dirty="0">
                <a:ea typeface="MS PGothic" charset="0"/>
              </a:rPr>
              <a:t>Fiyat ayrımcılığının başarılı olabilmesi için iki koşulun gerçekleşmesi gerekir. </a:t>
            </a:r>
          </a:p>
          <a:p>
            <a:pPr marL="971550" lvl="1" indent="-514350">
              <a:buFont typeface="Calibri" charset="0"/>
              <a:buAutoNum type="arabicPeriod"/>
            </a:pPr>
            <a:r>
              <a:rPr lang="tr-TR" dirty="0">
                <a:ea typeface="MS PGothic" charset="0"/>
              </a:rPr>
              <a:t>Firmanın talebin fiyat esnekliği farklı (farklı ödeme istekliliği) olan tüketici gruplarını ayırt edebilmesi gerekir.</a:t>
            </a:r>
          </a:p>
          <a:p>
            <a:pPr marL="971550" lvl="1" indent="-514350">
              <a:buFont typeface="Calibri" charset="0"/>
              <a:buAutoNum type="arabicPeriod"/>
            </a:pPr>
            <a:r>
              <a:rPr lang="tr-TR" dirty="0">
                <a:ea typeface="MS PGothic" charset="0"/>
              </a:rPr>
              <a:t>Firmanın mal ya da hizmetin tekrar satılmasını engellemesi gerekir.</a:t>
            </a:r>
          </a:p>
          <a:p>
            <a:pPr lvl="1">
              <a:buFont typeface="Wingdings" pitchFamily="2" charset="2"/>
              <a:buChar char="Ø"/>
            </a:pPr>
            <a:r>
              <a:rPr lang="tr-TR" sz="2400" b="1" dirty="0">
                <a:solidFill>
                  <a:srgbClr val="FF0000"/>
                </a:solidFill>
                <a:ea typeface="MS PGothic" charset="0"/>
              </a:rPr>
              <a:t>Dikkat edin ki fiyat ayrımcılığının yapılabilmesi için firmanın biraz da olsa piyasa gücüne sahip olması gerekir. </a:t>
            </a:r>
          </a:p>
          <a:p>
            <a:pPr marL="971550" lvl="1" indent="-514350">
              <a:buFont typeface="Calibri" charset="0"/>
              <a:buAutoNum type="arabicPeriod"/>
            </a:pPr>
            <a:endParaRPr lang="tr-TR"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3" end="3"/>
                                            </p:txEl>
                                          </p:spTgt>
                                        </p:tgtEl>
                                        <p:attrNameLst>
                                          <p:attrName>style.visibility</p:attrName>
                                        </p:attrNameLst>
                                      </p:cBhvr>
                                      <p:to>
                                        <p:strVal val="visible"/>
                                      </p:to>
                                    </p:set>
                                    <p:animEffect transition="in" filter="barn(inVertical)">
                                      <p:cBhvr>
                                        <p:cTn id="17" dur="500"/>
                                        <p:tgtEl>
                                          <p:spTgt spid="112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tr-TR" b="1" dirty="0">
                <a:ea typeface="MS PGothic" charset="0"/>
              </a:rPr>
              <a:t>Tüketici Gruplarını Ayırt Etmek</a:t>
            </a:r>
          </a:p>
        </p:txBody>
      </p:sp>
      <p:sp>
        <p:nvSpPr>
          <p:cNvPr id="12291" name="Content Placeholder 2"/>
          <p:cNvSpPr>
            <a:spLocks noGrp="1"/>
          </p:cNvSpPr>
          <p:nvPr>
            <p:ph idx="1"/>
          </p:nvPr>
        </p:nvSpPr>
        <p:spPr>
          <a:xfrm>
            <a:off x="609600" y="1712913"/>
            <a:ext cx="10972800" cy="4895850"/>
          </a:xfrm>
        </p:spPr>
        <p:txBody>
          <a:bodyPr/>
          <a:lstStyle/>
          <a:p>
            <a:r>
              <a:rPr lang="tr-TR" sz="2800" dirty="0">
                <a:ea typeface="MS PGothic" charset="0"/>
              </a:rPr>
              <a:t>Genel kural</a:t>
            </a:r>
          </a:p>
          <a:p>
            <a:pPr lvl="1"/>
            <a:r>
              <a:rPr lang="tr-TR" sz="2400" dirty="0">
                <a:ea typeface="MS PGothic" charset="0"/>
              </a:rPr>
              <a:t>Talebi inelastik olan tüketicilere yüksek fiyat uygula. Neden?</a:t>
            </a:r>
          </a:p>
          <a:p>
            <a:pPr lvl="1"/>
            <a:r>
              <a:rPr lang="tr-TR" sz="2400" dirty="0">
                <a:ea typeface="MS PGothic" charset="0"/>
              </a:rPr>
              <a:t>Talebi elastik olan tüketicilere düşük fiyat uygula. Neden?</a:t>
            </a:r>
          </a:p>
          <a:p>
            <a:r>
              <a:rPr lang="tr-TR" sz="2800" dirty="0">
                <a:ea typeface="MS PGothic" charset="0"/>
              </a:rPr>
              <a:t>Bu kişileri nasıl bulabiliriz?</a:t>
            </a:r>
          </a:p>
          <a:p>
            <a:pPr lvl="1"/>
            <a:r>
              <a:rPr lang="tr-TR" sz="2400" dirty="0">
                <a:ea typeface="MS PGothic" charset="0"/>
              </a:rPr>
              <a:t>Tüketicilerin kendi kendilerini gruplara seçmesine izin verin</a:t>
            </a:r>
            <a:r>
              <a:rPr lang="tr-TR" altLang="ja-JP" sz="2400" dirty="0">
                <a:ea typeface="MS PGothic" charset="0"/>
              </a:rPr>
              <a:t>.</a:t>
            </a:r>
          </a:p>
          <a:p>
            <a:pPr lvl="2"/>
            <a:r>
              <a:rPr lang="tr-TR" sz="2200" dirty="0">
                <a:latin typeface="Cambria" panose="02040503050406030204" pitchFamily="18" charset="0"/>
                <a:cs typeface="Arial" charset="0"/>
              </a:rPr>
              <a:t>Belli zamanlarda fiyat indirimleri uygulayın. (Pazar günü film matinesi)</a:t>
            </a:r>
          </a:p>
          <a:p>
            <a:pPr lvl="1"/>
            <a:r>
              <a:rPr lang="tr-TR" sz="2400" dirty="0">
                <a:ea typeface="MS PGothic" charset="0"/>
              </a:rPr>
              <a:t>Tüketicilerin gruplarını ya da kimliklerini göstermesine izin verin.</a:t>
            </a:r>
          </a:p>
          <a:p>
            <a:pPr lvl="2"/>
            <a:r>
              <a:rPr lang="tr-TR" sz="2200" dirty="0">
                <a:latin typeface="Cambria" panose="02040503050406030204" pitchFamily="18" charset="0"/>
                <a:cs typeface="Arial" charset="0"/>
              </a:rPr>
              <a:t>Öğrenci kimliğiniz var mı?  İndirim kazandınız!</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0" end="0"/>
                                            </p:txEl>
                                          </p:spTgt>
                                        </p:tgtEl>
                                        <p:attrNameLst>
                                          <p:attrName>style.visibility</p:attrName>
                                        </p:attrNameLst>
                                      </p:cBhvr>
                                      <p:to>
                                        <p:strVal val="visible"/>
                                      </p:to>
                                    </p:set>
                                    <p:animEffect transition="in" filter="barn(inVertical)">
                                      <p:cBhvr>
                                        <p:cTn id="12" dur="500"/>
                                        <p:tgtEl>
                                          <p:spTgt spid="12291">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2" end="2"/>
                                            </p:txEl>
                                          </p:spTgt>
                                        </p:tgtEl>
                                        <p:attrNameLst>
                                          <p:attrName>style.visibility</p:attrName>
                                        </p:attrNameLst>
                                      </p:cBhvr>
                                      <p:to>
                                        <p:strVal val="visible"/>
                                      </p:to>
                                    </p:set>
                                    <p:animEffect transition="in" filter="barn(inVertical)">
                                      <p:cBhvr>
                                        <p:cTn id="15" dur="500"/>
                                        <p:tgtEl>
                                          <p:spTgt spid="122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12291">
                                            <p:txEl>
                                              <p:pRg st="4" end="4"/>
                                            </p:txEl>
                                          </p:spTgt>
                                        </p:tgtEl>
                                        <p:attrNameLst>
                                          <p:attrName>style.visibility</p:attrName>
                                        </p:attrNameLst>
                                      </p:cBhvr>
                                      <p:to>
                                        <p:strVal val="visible"/>
                                      </p:to>
                                    </p:set>
                                    <p:animEffect transition="in" filter="barn(inVertical)">
                                      <p:cBhvr>
                                        <p:cTn id="20" dur="500"/>
                                        <p:tgtEl>
                                          <p:spTgt spid="12291">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2291">
                                            <p:txEl>
                                              <p:pRg st="5" end="5"/>
                                            </p:txEl>
                                          </p:spTgt>
                                        </p:tgtEl>
                                        <p:attrNameLst>
                                          <p:attrName>style.visibility</p:attrName>
                                        </p:attrNameLst>
                                      </p:cBhvr>
                                      <p:to>
                                        <p:strVal val="visible"/>
                                      </p:to>
                                    </p:set>
                                    <p:animEffect transition="in" filter="barn(inVertical)">
                                      <p:cBhvr>
                                        <p:cTn id="23" dur="500"/>
                                        <p:tgtEl>
                                          <p:spTgt spid="12291">
                                            <p:txEl>
                                              <p:pRg st="5" end="5"/>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12291">
                                            <p:txEl>
                                              <p:pRg st="6" end="6"/>
                                            </p:txEl>
                                          </p:spTgt>
                                        </p:tgtEl>
                                        <p:attrNameLst>
                                          <p:attrName>style.visibility</p:attrName>
                                        </p:attrNameLst>
                                      </p:cBhvr>
                                      <p:to>
                                        <p:strVal val="visible"/>
                                      </p:to>
                                    </p:set>
                                    <p:animEffect transition="in" filter="barn(inVertical)">
                                      <p:cBhvr>
                                        <p:cTn id="28" dur="500"/>
                                        <p:tgtEl>
                                          <p:spTgt spid="12291">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12291">
                                            <p:txEl>
                                              <p:pRg st="7" end="7"/>
                                            </p:txEl>
                                          </p:spTgt>
                                        </p:tgtEl>
                                        <p:attrNameLst>
                                          <p:attrName>style.visibility</p:attrName>
                                        </p:attrNameLst>
                                      </p:cBhvr>
                                      <p:to>
                                        <p:strVal val="visible"/>
                                      </p:to>
                                    </p:set>
                                    <p:animEffect transition="in" filter="barn(inVertical)">
                                      <p:cBhvr>
                                        <p:cTn id="31"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Matine için talep tipik olarak düşüktür. Bu gösterimler talebi elastik olan grupları cezbeder (düşük fiyat nedeniyle matineye gelen aileler ve belli bir bütçe sınırında yaşayanlar gibi).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671280"/>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Akşam saatlerinde gösterime giren filmler daha çok yetişkinlerin ve çiftlerin ilgisini çeker. Bu grup inelastik olduğundan dolayı fiyat filmin zamanını ve yerini belirleyen bir faktör değildir.</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tr-TR"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tr-TR" altLang="en-US" b="1" dirty="0"/>
              <a:t>Hafta #9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39050"/>
            <a:ext cx="8229600" cy="4232357"/>
          </a:xfrm>
        </p:spPr>
        <p:txBody>
          <a:bodyPr/>
          <a:lstStyle/>
          <a:p>
            <a:pPr marL="514350" indent="-514350" eaLnBrk="1" hangingPunct="1">
              <a:buFont typeface="+mj-lt"/>
              <a:buAutoNum type="arabicPeriod"/>
            </a:pPr>
            <a:r>
              <a:rPr lang="tr-TR" altLang="en-US" sz="2000" dirty="0">
                <a:cs typeface="Arial" panose="020B0604020202020204" pitchFamily="34" charset="0"/>
              </a:rPr>
              <a:t>Fiyat ayrımcılığı nedir?</a:t>
            </a:r>
          </a:p>
          <a:p>
            <a:pPr marL="514350" indent="-514350" eaLnBrk="1" hangingPunct="1">
              <a:buFont typeface="+mj-lt"/>
              <a:buAutoNum type="arabicPeriod"/>
            </a:pPr>
            <a:r>
              <a:rPr lang="tr-TR" altLang="en-US" sz="2000" dirty="0">
                <a:cs typeface="Arial" panose="020B0604020202020204" pitchFamily="34" charset="0"/>
              </a:rPr>
              <a:t>Fiyat ayrımcılığı nasıl uygulanır?</a:t>
            </a:r>
          </a:p>
          <a:p>
            <a:pPr marL="514350" indent="-514350" eaLnBrk="1" hangingPunct="1">
              <a:buFont typeface="+mj-lt"/>
              <a:buAutoNum type="arabicPeriod"/>
            </a:pPr>
            <a:r>
              <a:rPr lang="tr-TR" altLang="en-US" sz="2000" dirty="0">
                <a:cs typeface="Arial" panose="020B0604020202020204" pitchFamily="34" charset="0"/>
              </a:rPr>
              <a:t>Fiyat Ayrımcılığının Örnekleri</a:t>
            </a:r>
          </a:p>
          <a:p>
            <a:pPr marL="514350" indent="-514350" eaLnBrk="1" hangingPunct="1">
              <a:buFont typeface="+mj-lt"/>
              <a:buAutoNum type="arabicPeriod"/>
            </a:pPr>
            <a:r>
              <a:rPr lang="tr-TR" altLang="en-US" sz="2000" dirty="0">
                <a:cs typeface="Arial" panose="020B0604020202020204" pitchFamily="34" charset="0"/>
              </a:rPr>
              <a:t>Fiyat Ayrımcılığının Önemi*</a:t>
            </a:r>
          </a:p>
          <a:p>
            <a:pPr marL="514350" indent="-514350" eaLnBrk="1" hangingPunct="1">
              <a:buFont typeface="+mj-lt"/>
              <a:buAutoNum type="arabicPeriod"/>
            </a:pPr>
            <a:r>
              <a:rPr lang="tr-TR" altLang="en-US" sz="2000" dirty="0">
                <a:cs typeface="Arial" panose="020B0604020202020204" pitchFamily="34" charset="0"/>
              </a:rPr>
              <a:t>Fiyat Ayrımcılığının Koşulları*</a:t>
            </a:r>
          </a:p>
          <a:p>
            <a:pPr marL="514350" indent="-514350" eaLnBrk="1" hangingPunct="1">
              <a:buFont typeface="+mj-lt"/>
              <a:buAutoNum type="arabicPeriod"/>
            </a:pPr>
            <a:r>
              <a:rPr lang="tr-TR" altLang="en-US" sz="2000" dirty="0">
                <a:ea typeface="MS PGothic" charset="0"/>
                <a:cs typeface="Arial" panose="020B0604020202020204" pitchFamily="34" charset="0"/>
              </a:rPr>
              <a:t>Arbitraj</a:t>
            </a:r>
          </a:p>
          <a:p>
            <a:pPr marL="514350" indent="-514350" eaLnBrk="1" hangingPunct="1">
              <a:buFont typeface="+mj-lt"/>
              <a:buAutoNum type="arabicPeriod"/>
            </a:pPr>
            <a:r>
              <a:rPr lang="tr-TR" altLang="en-US" sz="2000" dirty="0">
                <a:ea typeface="MS PGothic" charset="0"/>
                <a:cs typeface="Arial" panose="020B0604020202020204" pitchFamily="34" charset="0"/>
              </a:rPr>
              <a:t>Tek Fiyat vs. Fiyat Ayrımcılığı (Üçüncü-Derece)*</a:t>
            </a:r>
          </a:p>
          <a:p>
            <a:pPr marL="514350" indent="-514350" eaLnBrk="1" hangingPunct="1">
              <a:buFont typeface="+mj-lt"/>
              <a:buAutoNum type="arabicPeriod"/>
            </a:pPr>
            <a:r>
              <a:rPr lang="tr-TR" altLang="en-US" sz="2000" dirty="0">
                <a:ea typeface="MS PGothic" charset="0"/>
                <a:cs typeface="Arial" panose="020B0604020202020204" pitchFamily="34" charset="0"/>
              </a:rPr>
              <a:t>Birinci-Derece (Tam) Fiyat Ayrımcılığı*</a:t>
            </a:r>
          </a:p>
          <a:p>
            <a:pPr marL="514350" indent="-514350" eaLnBrk="1" hangingPunct="1">
              <a:buFont typeface="+mj-lt"/>
              <a:buAutoNum type="arabicPeriod"/>
            </a:pPr>
            <a:r>
              <a:rPr lang="tr-TR" altLang="en-US" sz="2000" dirty="0">
                <a:ea typeface="MS PGothic" charset="0"/>
                <a:cs typeface="Arial" panose="020B0604020202020204" pitchFamily="34" charset="0"/>
              </a:rPr>
              <a:t>Piyasa Yapılarının Karşılaştırılması*</a:t>
            </a:r>
          </a:p>
          <a:p>
            <a:pPr marL="514350" indent="-514350" eaLnBrk="1" hangingPunct="1">
              <a:buFont typeface="+mj-lt"/>
              <a:buAutoNum type="arabicPeriod"/>
            </a:pPr>
            <a:r>
              <a:rPr lang="tr-TR" altLang="en-US" sz="2000" dirty="0">
                <a:cs typeface="Arial" panose="020B0604020202020204" pitchFamily="34" charset="0"/>
              </a:rPr>
              <a:t>Fiyat Ayrımcılığının </a:t>
            </a:r>
            <a:r>
              <a:rPr lang="tr-TR" altLang="en-US" sz="2000" dirty="0">
                <a:ea typeface="MS PGothic" charset="0"/>
                <a:cs typeface="Arial" panose="020B0604020202020204" pitchFamily="34" charset="0"/>
              </a:rPr>
              <a:t>Refah Etkileri*</a:t>
            </a:r>
          </a:p>
          <a:p>
            <a:pPr marL="0" indent="0" eaLnBrk="1" hangingPunct="1">
              <a:buNone/>
            </a:pPr>
            <a:r>
              <a:rPr lang="tr-TR" altLang="en-US" sz="1600" dirty="0">
                <a:ea typeface="MS PGothic" charset="0"/>
              </a:rPr>
              <a:t>"*" En önemli konu başlıklarını belirtir. </a:t>
            </a:r>
          </a:p>
          <a:p>
            <a:pPr marL="0" indent="0" eaLnBrk="1" hangingPunct="1">
              <a:buNone/>
            </a:pPr>
            <a:r>
              <a:rPr lang="tr-TR" altLang="en-US" sz="1600" dirty="0" err="1">
                <a:ea typeface="MS PGothic" charset="0"/>
              </a:rPr>
              <a:t>Mateer</a:t>
            </a:r>
            <a:r>
              <a:rPr lang="tr-TR" altLang="en-US" sz="1600" dirty="0">
                <a:ea typeface="MS PGothic" charset="0"/>
              </a:rPr>
              <a:t> ve </a:t>
            </a:r>
            <a:r>
              <a:rPr lang="tr-TR" altLang="en-US" sz="1600" dirty="0" err="1">
                <a:ea typeface="MS PGothic" charset="0"/>
              </a:rPr>
              <a:t>Coppock</a:t>
            </a:r>
            <a:r>
              <a:rPr lang="tr-TR" altLang="en-US" sz="1600" dirty="0">
                <a:ea typeface="MS PGothic" charset="0"/>
              </a:rPr>
              <a:t>: Bölüm #11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2236ABD3-DA4B-6E4B-BE75-7878DA0867D6}"/>
              </a:ext>
            </a:extLst>
          </p:cNvPr>
          <p:cNvSpPr txBox="1"/>
          <p:nvPr/>
        </p:nvSpPr>
        <p:spPr>
          <a:xfrm>
            <a:off x="161900" y="5957667"/>
            <a:ext cx="11696700" cy="901825"/>
          </a:xfrm>
          <a:prstGeom prst="rect">
            <a:avLst/>
          </a:prstGeom>
          <a:noFill/>
        </p:spPr>
        <p:txBody>
          <a:bodyPr wrap="square" rtlCol="0">
            <a:no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eş anlamlı olarak kullanılmıştır. </a:t>
            </a:r>
          </a:p>
          <a:p>
            <a:endParaRPr lang="tr-TR" dirty="0">
              <a:latin typeface="Cambria"/>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tr-TR" b="1" dirty="0">
                <a:ea typeface="MS PGothic" charset="0"/>
              </a:rPr>
              <a:t>Tekrar Satımın Engellenmesi</a:t>
            </a:r>
          </a:p>
        </p:txBody>
      </p:sp>
      <p:sp>
        <p:nvSpPr>
          <p:cNvPr id="13315" name="Content Placeholder 2"/>
          <p:cNvSpPr>
            <a:spLocks noGrp="1"/>
          </p:cNvSpPr>
          <p:nvPr>
            <p:ph idx="1"/>
          </p:nvPr>
        </p:nvSpPr>
        <p:spPr>
          <a:xfrm>
            <a:off x="609600" y="1712913"/>
            <a:ext cx="10972800" cy="4895850"/>
          </a:xfrm>
        </p:spPr>
        <p:txBody>
          <a:bodyPr/>
          <a:lstStyle/>
          <a:p>
            <a:r>
              <a:rPr lang="tr-TR" sz="2800" dirty="0">
                <a:ea typeface="MS PGothic" charset="0"/>
              </a:rPr>
              <a:t>Eğer "düşük" fiyatlı grup düşük fiyattan malı ya da hizmeti satın alıp "yüksek" fiyatlı gruba tekrar satarsa firmanın iki farklı fiyat politikası yanı fiyat ayrımcılığı çalışmayacaktır.</a:t>
            </a:r>
            <a:endParaRPr lang="tr-TR" altLang="ja-JP" sz="2800" dirty="0">
              <a:ea typeface="MS PGothic" charset="0"/>
            </a:endParaRPr>
          </a:p>
          <a:p>
            <a:pPr lvl="1"/>
            <a:r>
              <a:rPr lang="tr-TR" sz="2400" dirty="0">
                <a:ea typeface="MS PGothic" charset="0"/>
              </a:rPr>
              <a:t>Buna arbitraj denir.</a:t>
            </a:r>
          </a:p>
          <a:p>
            <a:r>
              <a:rPr lang="tr-TR" sz="2800" dirty="0">
                <a:ea typeface="MS PGothic" charset="0"/>
              </a:rPr>
              <a:t>Arbitraj engellenmesinin örnekleri</a:t>
            </a:r>
          </a:p>
          <a:p>
            <a:pPr lvl="1"/>
            <a:r>
              <a:rPr lang="tr-TR" sz="2400" dirty="0">
                <a:ea typeface="MS PGothic" charset="0"/>
              </a:rPr>
              <a:t>Hava yolu şirketlerinin resimli kimlik istemesi</a:t>
            </a:r>
          </a:p>
          <a:p>
            <a:pPr lvl="1"/>
            <a:r>
              <a:rPr lang="tr-TR" sz="2400" dirty="0">
                <a:ea typeface="MS PGothic" charset="0"/>
              </a:rPr>
              <a:t>Üzerinde seans zamanını gösteren sinema biletleri</a:t>
            </a:r>
          </a:p>
          <a:p>
            <a:pPr lvl="1"/>
            <a:r>
              <a:rPr lang="tr-TR" sz="2400" dirty="0">
                <a:ea typeface="MS PGothic" charset="0"/>
              </a:rPr>
              <a:t>Mallardan ziyade saç kesimi gibi hizmetlere fiyat ayrımcılığı uygulamak.</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tr-TR" b="1" dirty="0">
                <a:ea typeface="MS PGothic" charset="0"/>
                <a:cs typeface="MS PGothic" charset="0"/>
              </a:rPr>
              <a:t>Arbitrajın Örnekleri</a:t>
            </a:r>
          </a:p>
        </p:txBody>
      </p:sp>
      <p:sp>
        <p:nvSpPr>
          <p:cNvPr id="27650" name="Content Placeholder 2"/>
          <p:cNvSpPr>
            <a:spLocks noGrp="1"/>
          </p:cNvSpPr>
          <p:nvPr>
            <p:ph idx="1"/>
          </p:nvPr>
        </p:nvSpPr>
        <p:spPr/>
        <p:txBody>
          <a:bodyPr/>
          <a:lstStyle/>
          <a:p>
            <a:r>
              <a:rPr lang="tr-TR" sz="2800" dirty="0">
                <a:ea typeface="MS PGothic" charset="0"/>
                <a:cs typeface="MS PGothic" charset="0"/>
              </a:rPr>
              <a:t>Varsayın ki üniversiteniz </a:t>
            </a:r>
            <a:r>
              <a:rPr lang="tr-TR" altLang="ja-JP" sz="2800" dirty="0">
                <a:ea typeface="MS PGothic" charset="0"/>
                <a:cs typeface="MS PGothic" charset="0"/>
              </a:rPr>
              <a:t>"U Magazin" adlı popüler bir magazin yayınını satıyor.</a:t>
            </a:r>
          </a:p>
          <a:p>
            <a:r>
              <a:rPr lang="tr-TR" sz="2800" dirty="0">
                <a:ea typeface="MS PGothic" charset="0"/>
                <a:cs typeface="MS PGothic" charset="0"/>
              </a:rPr>
              <a:t>Magazinler kampüste herkese satılıyor ve aşağıdaki ilanlar sergileniyor:</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Öğretim Üyesi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Öğrenci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tr-TR" sz="4000" b="1" dirty="0">
                <a:ea typeface="MS PGothic" charset="0"/>
              </a:rPr>
              <a:t>Tek Fiyat vs. Fiyat Ayrımcılığı</a:t>
            </a:r>
            <a:br>
              <a:rPr lang="tr-TR" sz="4000" b="1" dirty="0">
                <a:ea typeface="MS PGothic" charset="0"/>
              </a:rPr>
            </a:br>
            <a:r>
              <a:rPr lang="tr-TR" sz="4000" b="1" dirty="0">
                <a:ea typeface="MS PGothic" charset="0"/>
              </a:rPr>
              <a:t>Üçüncü-Derece Fiyat Ayrımcılığı</a:t>
            </a:r>
          </a:p>
        </p:txBody>
      </p:sp>
      <p:sp>
        <p:nvSpPr>
          <p:cNvPr id="20" name="TextBox 19"/>
          <p:cNvSpPr txBox="1"/>
          <p:nvPr/>
        </p:nvSpPr>
        <p:spPr>
          <a:xfrm>
            <a:off x="4762338" y="599944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21" name="Rectangle 20">
            <a:extLst>
              <a:ext uri="{FF2B5EF4-FFF2-40B4-BE49-F238E27FC236}">
                <a16:creationId xmlns:a16="http://schemas.microsoft.com/office/drawing/2014/main" id="{33DF0088-C906-4342-BAC8-F6E9E6746BC1}"/>
              </a:ext>
            </a:extLst>
          </p:cNvPr>
          <p:cNvSpPr/>
          <p:nvPr/>
        </p:nvSpPr>
        <p:spPr>
          <a:xfrm>
            <a:off x="327445" y="18313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8" name="Rectangle 37">
            <a:extLst>
              <a:ext uri="{FF2B5EF4-FFF2-40B4-BE49-F238E27FC236}">
                <a16:creationId xmlns:a16="http://schemas.microsoft.com/office/drawing/2014/main" id="{473FBFEB-E287-954E-BB75-DA1892BC9E39}"/>
              </a:ext>
            </a:extLst>
          </p:cNvPr>
          <p:cNvSpPr/>
          <p:nvPr/>
        </p:nvSpPr>
        <p:spPr>
          <a:xfrm>
            <a:off x="5987566" y="1833796"/>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9" name="Rectangle 38">
            <a:extLst>
              <a:ext uri="{FF2B5EF4-FFF2-40B4-BE49-F238E27FC236}">
                <a16:creationId xmlns:a16="http://schemas.microsoft.com/office/drawing/2014/main" id="{EDE7772C-E30D-3C46-8FF0-A5CF24B316EF}"/>
              </a:ext>
            </a:extLst>
          </p:cNvPr>
          <p:cNvSpPr/>
          <p:nvPr/>
        </p:nvSpPr>
        <p:spPr>
          <a:xfrm>
            <a:off x="1991811" y="5465712"/>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
        <p:nvSpPr>
          <p:cNvPr id="40" name="Rectangle 39">
            <a:extLst>
              <a:ext uri="{FF2B5EF4-FFF2-40B4-BE49-F238E27FC236}">
                <a16:creationId xmlns:a16="http://schemas.microsoft.com/office/drawing/2014/main" id="{3E5E7731-E932-214C-B3CD-6610D8CC8FE0}"/>
              </a:ext>
            </a:extLst>
          </p:cNvPr>
          <p:cNvSpPr/>
          <p:nvPr/>
        </p:nvSpPr>
        <p:spPr>
          <a:xfrm>
            <a:off x="7856877" y="5474484"/>
            <a:ext cx="2692846"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Fiyat Ayrımcılığı</a:t>
            </a:r>
          </a:p>
        </p:txBody>
      </p:sp>
      <p:sp>
        <p:nvSpPr>
          <p:cNvPr id="41" name="Rectangle 40">
            <a:extLst>
              <a:ext uri="{FF2B5EF4-FFF2-40B4-BE49-F238E27FC236}">
                <a16:creationId xmlns:a16="http://schemas.microsoft.com/office/drawing/2014/main" id="{AA1F1798-57A4-CD42-B56B-E343B00BED5D}"/>
              </a:ext>
            </a:extLst>
          </p:cNvPr>
          <p:cNvSpPr/>
          <p:nvPr/>
        </p:nvSpPr>
        <p:spPr>
          <a:xfrm>
            <a:off x="4057074" y="5092804"/>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2" name="Rectangle 41">
            <a:extLst>
              <a:ext uri="{FF2B5EF4-FFF2-40B4-BE49-F238E27FC236}">
                <a16:creationId xmlns:a16="http://schemas.microsoft.com/office/drawing/2014/main" id="{3BD6A55F-9977-BD43-9D31-4C21229C0397}"/>
              </a:ext>
            </a:extLst>
          </p:cNvPr>
          <p:cNvSpPr/>
          <p:nvPr/>
        </p:nvSpPr>
        <p:spPr>
          <a:xfrm>
            <a:off x="9802906" y="5074022"/>
            <a:ext cx="2225493"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3" name="Rectangle 42">
            <a:extLst>
              <a:ext uri="{FF2B5EF4-FFF2-40B4-BE49-F238E27FC236}">
                <a16:creationId xmlns:a16="http://schemas.microsoft.com/office/drawing/2014/main" id="{6FAE80E4-B7B8-DD46-AB61-771C84BFB822}"/>
              </a:ext>
            </a:extLst>
          </p:cNvPr>
          <p:cNvSpPr/>
          <p:nvPr/>
        </p:nvSpPr>
        <p:spPr>
          <a:xfrm>
            <a:off x="7149531" y="198252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$400'a satıldığı için ekstra hasılat</a:t>
            </a:r>
          </a:p>
        </p:txBody>
      </p:sp>
      <p:sp>
        <p:nvSpPr>
          <p:cNvPr id="44" name="Rectangle 43">
            <a:extLst>
              <a:ext uri="{FF2B5EF4-FFF2-40B4-BE49-F238E27FC236}">
                <a16:creationId xmlns:a16="http://schemas.microsoft.com/office/drawing/2014/main" id="{6CFC7378-4C5B-254D-898A-A41FE8253AE9}"/>
              </a:ext>
            </a:extLst>
          </p:cNvPr>
          <p:cNvSpPr/>
          <p:nvPr/>
        </p:nvSpPr>
        <p:spPr>
          <a:xfrm>
            <a:off x="8213878" y="257541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$300'a satıldığı için hasılattaki kayıp</a:t>
            </a:r>
          </a:p>
        </p:txBody>
      </p:sp>
      <p:sp>
        <p:nvSpPr>
          <p:cNvPr id="45" name="Rectangle 44">
            <a:extLst>
              <a:ext uri="{FF2B5EF4-FFF2-40B4-BE49-F238E27FC236}">
                <a16:creationId xmlns:a16="http://schemas.microsoft.com/office/drawing/2014/main" id="{69D3044F-C2FE-1D47-8746-1A38475BCB24}"/>
              </a:ext>
            </a:extLst>
          </p:cNvPr>
          <p:cNvSpPr/>
          <p:nvPr/>
        </p:nvSpPr>
        <p:spPr>
          <a:xfrm>
            <a:off x="9191894" y="3155093"/>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$200'a satıldığı için ekstra hasılat</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tr-TR" b="1" dirty="0">
                <a:ea typeface="MS PGothic" charset="0"/>
              </a:rPr>
              <a:t>Grafiksel Özet</a:t>
            </a:r>
          </a:p>
        </p:txBody>
      </p:sp>
      <p:sp>
        <p:nvSpPr>
          <p:cNvPr id="17411" name="Content Placeholder 2"/>
          <p:cNvSpPr>
            <a:spLocks noGrp="1"/>
          </p:cNvSpPr>
          <p:nvPr>
            <p:ph idx="1"/>
          </p:nvPr>
        </p:nvSpPr>
        <p:spPr>
          <a:xfrm>
            <a:off x="609600" y="1527226"/>
            <a:ext cx="10972800" cy="4895850"/>
          </a:xfrm>
        </p:spPr>
        <p:txBody>
          <a:bodyPr/>
          <a:lstStyle/>
          <a:p>
            <a:r>
              <a:rPr lang="tr-TR" sz="3200" dirty="0">
                <a:ea typeface="MS PGothic" charset="0"/>
              </a:rPr>
              <a:t>Tek fiyat uygulayan firma ile fiyat ayrımcılığı uygulayan firmanın karşılaştırılması.</a:t>
            </a:r>
          </a:p>
          <a:p>
            <a:r>
              <a:rPr lang="tr-TR" sz="3200" dirty="0">
                <a:ea typeface="MS PGothic" charset="0"/>
              </a:rPr>
              <a:t>Fiyat ayrımcılığı durumunda:</a:t>
            </a:r>
          </a:p>
          <a:p>
            <a:pPr lvl="1"/>
            <a:r>
              <a:rPr lang="tr-TR" sz="2800" dirty="0">
                <a:ea typeface="MS PGothic" charset="0"/>
              </a:rPr>
              <a:t>En inelastik olan kişiler daha yüksek fiyat öder.</a:t>
            </a:r>
          </a:p>
          <a:p>
            <a:pPr lvl="1"/>
            <a:r>
              <a:rPr lang="tr-TR" sz="2800" dirty="0">
                <a:ea typeface="MS PGothic" charset="0"/>
              </a:rPr>
              <a:t>Firma daha elastik olan tüketicileri piyasaya girmeye cezbetmek için daha düşük fiyat da talep eder. </a:t>
            </a:r>
          </a:p>
          <a:p>
            <a:pPr lvl="1"/>
            <a:r>
              <a:rPr lang="tr-TR" sz="2800" dirty="0">
                <a:ea typeface="MS PGothic" charset="0"/>
              </a:rPr>
              <a:t>Genel satış miktarı artar.</a:t>
            </a:r>
          </a:p>
          <a:p>
            <a:pPr lvl="1"/>
            <a:r>
              <a:rPr lang="tr-TR" sz="2800" dirty="0">
                <a:ea typeface="MS PGothic" charset="0"/>
              </a:rPr>
              <a:t>Toplamda, refah artar ve kayıp düşer.</a:t>
            </a:r>
          </a:p>
          <a:p>
            <a:r>
              <a:rPr lang="tr-TR" sz="2400" dirty="0">
                <a:solidFill>
                  <a:srgbClr val="FF0000"/>
                </a:solidFill>
                <a:ea typeface="MS PGothic" charset="0"/>
              </a:rPr>
              <a:t>Lütfen tam rekabetçi piyasa, tekelci piyasa ve fiyat ayrımcılığı uygulayan tekel arasında refah karşılaştırması yapan Akademi Ekonometri Web Sitesi'ndeki </a:t>
            </a:r>
            <a:r>
              <a:rPr lang="tr-TR" sz="2400" dirty="0" err="1">
                <a:solidFill>
                  <a:srgbClr val="FF0000"/>
                </a:solidFill>
                <a:ea typeface="MS PGothic" charset="0"/>
              </a:rPr>
              <a:t>pdf</a:t>
            </a:r>
            <a:r>
              <a:rPr lang="tr-TR" sz="2400" dirty="0">
                <a:solidFill>
                  <a:srgbClr val="FF0000"/>
                </a:solidFill>
                <a:ea typeface="MS PGothic" charset="0"/>
              </a:rPr>
              <a:t> dosyasını inceleyin.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tr-TR" b="1" dirty="0">
                <a:ea typeface="MS PGothic" charset="0"/>
              </a:rPr>
              <a:t>Birinci-Derece (Tam) Fiyat Ayrımcılığı</a:t>
            </a:r>
          </a:p>
        </p:txBody>
      </p:sp>
      <p:sp>
        <p:nvSpPr>
          <p:cNvPr id="15363" name="Content Placeholder 2"/>
          <p:cNvSpPr>
            <a:spLocks noGrp="1"/>
          </p:cNvSpPr>
          <p:nvPr>
            <p:ph idx="1"/>
          </p:nvPr>
        </p:nvSpPr>
        <p:spPr>
          <a:xfrm>
            <a:off x="76223" y="1625600"/>
            <a:ext cx="8496278" cy="4895850"/>
          </a:xfrm>
        </p:spPr>
        <p:txBody>
          <a:bodyPr/>
          <a:lstStyle/>
          <a:p>
            <a:r>
              <a:rPr lang="tr-TR" sz="2400" dirty="0">
                <a:ea typeface="MS PGothic" charset="0"/>
              </a:rPr>
              <a:t>Tam Fiyat Ayrımcılığı</a:t>
            </a:r>
          </a:p>
          <a:p>
            <a:pPr lvl="1"/>
            <a:r>
              <a:rPr lang="tr-TR" sz="2000" dirty="0">
                <a:ea typeface="MS PGothic" charset="0"/>
              </a:rPr>
              <a:t>Firma her tüketiciden </a:t>
            </a:r>
            <a:r>
              <a:rPr lang="tr-TR" sz="2000" dirty="0">
                <a:solidFill>
                  <a:srgbClr val="FF0000"/>
                </a:solidFill>
                <a:ea typeface="MS PGothic" charset="0"/>
              </a:rPr>
              <a:t>tüketicinin maksimum ödeme istekliliğine eşit olan özgün bir fiyat</a:t>
            </a:r>
            <a:r>
              <a:rPr lang="tr-TR" sz="2000" dirty="0">
                <a:ea typeface="MS PGothic" charset="0"/>
              </a:rPr>
              <a:t> talep eder.</a:t>
            </a:r>
            <a:endParaRPr lang="tr-TR" sz="2000" dirty="0">
              <a:solidFill>
                <a:srgbClr val="FF0000"/>
              </a:solidFill>
              <a:ea typeface="MS PGothic" charset="0"/>
            </a:endParaRPr>
          </a:p>
          <a:p>
            <a:pPr lvl="1"/>
            <a:r>
              <a:rPr lang="tr-TR" sz="2000" dirty="0">
                <a:ea typeface="MS PGothic" charset="0"/>
              </a:rPr>
              <a:t>Fiyat = Maksimum Ödeme İstekliliği</a:t>
            </a:r>
          </a:p>
          <a:p>
            <a:pPr lvl="1"/>
            <a:r>
              <a:rPr lang="tr-TR" sz="2000" dirty="0">
                <a:ea typeface="MS PGothic" charset="0"/>
              </a:rPr>
              <a:t>Eğer firma bunu başarabilirse, tüketici fazlası sıfır olacaktır. Neden?</a:t>
            </a:r>
          </a:p>
          <a:p>
            <a:r>
              <a:rPr lang="tr-TR" sz="2400" dirty="0">
                <a:ea typeface="MS PGothic" charset="0"/>
              </a:rPr>
              <a:t>Gerçek hayatta uygulaması zordur. Neden?</a:t>
            </a:r>
          </a:p>
          <a:p>
            <a:pPr lvl="1"/>
            <a:r>
              <a:rPr lang="tr-TR" sz="2000" dirty="0">
                <a:ea typeface="MS PGothic" charset="0"/>
              </a:rPr>
              <a:t>Herkesin maksimum ödeme istekliliğini bilmek çok zordur.</a:t>
            </a:r>
          </a:p>
          <a:p>
            <a:pPr lvl="1"/>
            <a:r>
              <a:rPr lang="tr-TR" sz="2000" dirty="0">
                <a:ea typeface="MS PGothic" charset="0"/>
              </a:rPr>
              <a:t>Kuyumcular, rehineciler ve galericiler pazarlığı kullanarak bunu uygulamaya çalışabilir.</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tr-TR" b="1" dirty="0">
                <a:ea typeface="MS PGothic" charset="0"/>
                <a:cs typeface="MS PGothic" charset="0"/>
              </a:rPr>
              <a:t>Uçak Bileti Fiyatları</a:t>
            </a:r>
          </a:p>
        </p:txBody>
      </p:sp>
      <p:graphicFrame>
        <p:nvGraphicFramePr>
          <p:cNvPr id="20510" name="Group 30"/>
          <p:cNvGraphicFramePr>
            <a:graphicFrameLocks noGrp="1"/>
          </p:cNvGraphicFramePr>
          <p:nvPr>
            <p:extLst>
              <p:ext uri="{D42A27DB-BD31-4B8C-83A1-F6EECF244321}">
                <p14:modId xmlns:p14="http://schemas.microsoft.com/office/powerpoint/2010/main" val="1221358329"/>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Satın Alma Günü</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Fiyat</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Seyahat Eden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3 ay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Tatil planlayan bir çift. En ucuz uçuş gününü seçebilmişler.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hafta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İş görüşmesine giden bir aday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gün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Hafta boyunca müşteri ile buluşacak olan iş adamı. Ücreti şirket ödemiş.</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Yedek bilet, herhangi bir zamanda alınmış</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Fiyata hassasiyeti, gezme isteği ve esnek programı olan bir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r>
              <a:rPr lang="tr-TR" b="1" dirty="0">
                <a:ea typeface="MS PGothic" charset="0"/>
              </a:rPr>
              <a:t>Birinci-Derece (Tam) Fiyat Ayrımcılığı</a:t>
            </a:r>
            <a:endParaRPr lang="tr-TR" b="1" dirty="0">
              <a:ea typeface="MS PGothic" charset="0"/>
              <a:cs typeface="Arial" charset="0"/>
            </a:endParaRPr>
          </a:p>
        </p:txBody>
      </p:sp>
      <p:sp>
        <p:nvSpPr>
          <p:cNvPr id="14" name="TextBox 13"/>
          <p:cNvSpPr txBox="1"/>
          <p:nvPr/>
        </p:nvSpPr>
        <p:spPr>
          <a:xfrm>
            <a:off x="9474544" y="572813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15" name="Rectangle 14">
            <a:extLst>
              <a:ext uri="{FF2B5EF4-FFF2-40B4-BE49-F238E27FC236}">
                <a16:creationId xmlns:a16="http://schemas.microsoft.com/office/drawing/2014/main" id="{62F36AA2-9BCA-0E4E-BB2C-0EE5195B5026}"/>
              </a:ext>
            </a:extLst>
          </p:cNvPr>
          <p:cNvSpPr/>
          <p:nvPr/>
        </p:nvSpPr>
        <p:spPr>
          <a:xfrm>
            <a:off x="1931927" y="16185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16" name="Rectangle 15">
            <a:extLst>
              <a:ext uri="{FF2B5EF4-FFF2-40B4-BE49-F238E27FC236}">
                <a16:creationId xmlns:a16="http://schemas.microsoft.com/office/drawing/2014/main" id="{16AC0FD5-23F8-5D4E-A48D-9B7EBD3C5447}"/>
              </a:ext>
            </a:extLst>
          </p:cNvPr>
          <p:cNvSpPr/>
          <p:nvPr/>
        </p:nvSpPr>
        <p:spPr>
          <a:xfrm>
            <a:off x="9365137" y="6559957"/>
            <a:ext cx="1038208"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tr-TR" b="1" dirty="0">
                <a:ea typeface="MS PGothic" charset="0"/>
              </a:rPr>
              <a:t>Piyasa Yapılarının Karşılaştırılması</a:t>
            </a:r>
          </a:p>
        </p:txBody>
      </p:sp>
      <p:graphicFrame>
        <p:nvGraphicFramePr>
          <p:cNvPr id="5" name="Table 4"/>
          <p:cNvGraphicFramePr>
            <a:graphicFrameLocks noGrp="1"/>
          </p:cNvGraphicFramePr>
          <p:nvPr>
            <p:extLst>
              <p:ext uri="{D42A27DB-BD31-4B8C-83A1-F6EECF244321}">
                <p14:modId xmlns:p14="http://schemas.microsoft.com/office/powerpoint/2010/main" val="2640914147"/>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tr-TR" sz="1600" b="0" i="0" u="none" strike="noStrike" cap="none" normalizeH="0" baseline="0" noProof="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Tekel – Tek Fiyat</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Fiyat Ayrımcılığı</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Tüketici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Üretici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Kayıp</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Toplam Refah</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7" name="Rectangle 6">
            <a:extLst>
              <a:ext uri="{FF2B5EF4-FFF2-40B4-BE49-F238E27FC236}">
                <a16:creationId xmlns:a16="http://schemas.microsoft.com/office/drawing/2014/main" id="{443C2B77-6FB1-394C-89A8-7D4E7BAB1319}"/>
              </a:ext>
            </a:extLst>
          </p:cNvPr>
          <p:cNvSpPr/>
          <p:nvPr/>
        </p:nvSpPr>
        <p:spPr>
          <a:xfrm>
            <a:off x="215900" y="2461661"/>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5A26A40-ECFA-F14A-A669-B5DFF2401316}"/>
              </a:ext>
            </a:extLst>
          </p:cNvPr>
          <p:cNvSpPr/>
          <p:nvPr/>
        </p:nvSpPr>
        <p:spPr>
          <a:xfrm>
            <a:off x="6140581" y="6496975"/>
            <a:ext cx="94382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tr-TR" b="1" dirty="0">
                <a:ea typeface="MS PGothic" charset="0"/>
              </a:rPr>
              <a:t>Fiyat Ayrımcılığının Refah Etkileri</a:t>
            </a:r>
          </a:p>
        </p:txBody>
      </p:sp>
      <p:sp>
        <p:nvSpPr>
          <p:cNvPr id="18435" name="Content Placeholder 2"/>
          <p:cNvSpPr>
            <a:spLocks noGrp="1"/>
          </p:cNvSpPr>
          <p:nvPr>
            <p:ph idx="1"/>
          </p:nvPr>
        </p:nvSpPr>
        <p:spPr>
          <a:xfrm>
            <a:off x="609600" y="1606034"/>
            <a:ext cx="10972800" cy="4895850"/>
          </a:xfrm>
        </p:spPr>
        <p:txBody>
          <a:bodyPr/>
          <a:lstStyle/>
          <a:p>
            <a:r>
              <a:rPr lang="tr-TR" sz="3200" dirty="0">
                <a:ea typeface="MS PGothic" charset="0"/>
              </a:rPr>
              <a:t>Üreticiler</a:t>
            </a:r>
          </a:p>
          <a:p>
            <a:pPr lvl="1"/>
            <a:r>
              <a:rPr lang="tr-TR" sz="2800" dirty="0">
                <a:ea typeface="MS PGothic" charset="0"/>
              </a:rPr>
              <a:t>Daha fazla üretici fazlası elde ederler.</a:t>
            </a:r>
          </a:p>
          <a:p>
            <a:pPr lvl="1"/>
            <a:r>
              <a:rPr lang="tr-TR" sz="2800" dirty="0">
                <a:ea typeface="MS PGothic" charset="0"/>
              </a:rPr>
              <a:t>Firmalar daha yüksek kar ederler.</a:t>
            </a:r>
          </a:p>
          <a:p>
            <a:r>
              <a:rPr lang="tr-TR" sz="3200" dirty="0">
                <a:ea typeface="MS PGothic" charset="0"/>
              </a:rPr>
              <a:t>Tüketiciler</a:t>
            </a:r>
          </a:p>
          <a:p>
            <a:pPr lvl="1"/>
            <a:r>
              <a:rPr lang="tr-TR" sz="2800" dirty="0">
                <a:ea typeface="MS PGothic" charset="0"/>
              </a:rPr>
              <a:t>Ticaretin daha fazla olmasından dolayı daha fazla adet ürün satılmasından yarar sağlarlar.</a:t>
            </a:r>
          </a:p>
          <a:p>
            <a:pPr lvl="1"/>
            <a:r>
              <a:rPr lang="tr-TR" sz="2800" dirty="0">
                <a:solidFill>
                  <a:srgbClr val="FF0000"/>
                </a:solidFill>
                <a:ea typeface="MS PGothic" charset="0"/>
              </a:rPr>
              <a:t>Belli durumlarda toplamda daha fazla tüketici fazlası elde ederler. </a:t>
            </a:r>
          </a:p>
          <a:p>
            <a:r>
              <a:rPr lang="tr-TR" sz="3200" dirty="0">
                <a:ea typeface="MS PGothic" charset="0"/>
              </a:rPr>
              <a:t>Toplamda</a:t>
            </a:r>
          </a:p>
          <a:p>
            <a:pPr lvl="1"/>
            <a:r>
              <a:rPr lang="tr-TR" sz="2800" dirty="0">
                <a:ea typeface="MS PGothic" charset="0"/>
              </a:rPr>
              <a:t>Refah artar ve kayıp azalır.</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tr-TR" b="1" dirty="0">
                <a:ea typeface="MS PGothic" charset="0"/>
              </a:rPr>
              <a:t>Ekonomi: </a:t>
            </a:r>
            <a:r>
              <a:rPr lang="tr-TR" b="1" i="1" dirty="0">
                <a:ea typeface="MS PGothic" charset="0"/>
              </a:rPr>
              <a:t>Extreme </a:t>
            </a:r>
            <a:r>
              <a:rPr lang="tr-TR" b="1" i="1" dirty="0" err="1">
                <a:ea typeface="MS PGothic" charset="0"/>
              </a:rPr>
              <a:t>Couponing</a:t>
            </a:r>
            <a:endParaRPr lang="tr-TR" b="1" i="1" dirty="0">
              <a:ea typeface="MS PGothic" charset="0"/>
            </a:endParaRPr>
          </a:p>
        </p:txBody>
      </p:sp>
      <p:sp>
        <p:nvSpPr>
          <p:cNvPr id="45058" name="Content Placeholder 2"/>
          <p:cNvSpPr>
            <a:spLocks noGrp="1"/>
          </p:cNvSpPr>
          <p:nvPr>
            <p:ph idx="1"/>
          </p:nvPr>
        </p:nvSpPr>
        <p:spPr>
          <a:xfrm>
            <a:off x="609599" y="1712950"/>
            <a:ext cx="11123221" cy="2873375"/>
          </a:xfrm>
        </p:spPr>
        <p:txBody>
          <a:bodyPr/>
          <a:lstStyle/>
          <a:p>
            <a:r>
              <a:rPr lang="tr-TR" sz="3200" dirty="0">
                <a:ea typeface="MS PGothic" charset="0"/>
              </a:rPr>
              <a:t>"Extreme </a:t>
            </a:r>
            <a:r>
              <a:rPr lang="tr-TR" sz="3200" dirty="0" err="1">
                <a:ea typeface="MS PGothic" charset="0"/>
              </a:rPr>
              <a:t>Couponing</a:t>
            </a:r>
            <a:r>
              <a:rPr lang="tr-TR" sz="3200" dirty="0">
                <a:ea typeface="MS PGothic" charset="0"/>
              </a:rPr>
              <a:t>"</a:t>
            </a:r>
          </a:p>
          <a:p>
            <a:pPr lvl="1"/>
            <a:r>
              <a:rPr lang="tr-TR" sz="2800" dirty="0">
                <a:ea typeface="MS PGothic" charset="0"/>
              </a:rPr>
              <a:t>Kupon kullanmak bir çeşit fiyat ayrımcılığıdır.</a:t>
            </a:r>
          </a:p>
          <a:p>
            <a:pPr lvl="1"/>
            <a:r>
              <a:rPr lang="tr-TR" sz="2800" dirty="0">
                <a:ea typeface="MS PGothic" charset="0"/>
              </a:rPr>
              <a:t>Kupon kullananlar aynı ürünü daha az fiyata satın alır.</a:t>
            </a:r>
          </a:p>
          <a:p>
            <a:pPr lvl="1"/>
            <a:r>
              <a:rPr lang="tr-TR" sz="2800" dirty="0">
                <a:ea typeface="MS PGothic" charset="0"/>
              </a:rPr>
              <a:t>Satışlar ve kuponlar tüketicilerin gruplara ayrılmasına yardım eder.</a:t>
            </a:r>
          </a:p>
          <a:p>
            <a:pPr lvl="1"/>
            <a:r>
              <a:rPr lang="tr-TR" sz="2800" dirty="0">
                <a:ea typeface="MS PGothic" charset="0"/>
              </a:rPr>
              <a:t>Bunlar gerçek mi?</a:t>
            </a:r>
          </a:p>
          <a:p>
            <a:endParaRPr lang="tr-TR" sz="3200" dirty="0">
              <a:ea typeface="MS PGothic" charset="0"/>
            </a:endParaRPr>
          </a:p>
          <a:p>
            <a:endParaRPr lang="tr-TR"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tr-TR" b="1" dirty="0">
                <a:ea typeface="MS PGothic" charset="0"/>
              </a:rPr>
              <a:t>Daha Önce</a:t>
            </a:r>
          </a:p>
        </p:txBody>
      </p:sp>
      <p:sp>
        <p:nvSpPr>
          <p:cNvPr id="10242" name="Content Placeholder 2"/>
          <p:cNvSpPr>
            <a:spLocks noGrp="1"/>
          </p:cNvSpPr>
          <p:nvPr>
            <p:ph idx="1"/>
          </p:nvPr>
        </p:nvSpPr>
        <p:spPr>
          <a:xfrm>
            <a:off x="609600" y="1712913"/>
            <a:ext cx="10972800" cy="4895850"/>
          </a:xfrm>
        </p:spPr>
        <p:txBody>
          <a:bodyPr/>
          <a:lstStyle/>
          <a:p>
            <a:r>
              <a:rPr lang="tr-TR" sz="2800" dirty="0">
                <a:ea typeface="MS PGothic" charset="0"/>
              </a:rPr>
              <a:t>Rekabetçi piyasalar toplum için genellikle refah arttırıcı sonuçlar verirken, tekelci piyasalarda bu tam tersi durumdadır. </a:t>
            </a:r>
          </a:p>
          <a:p>
            <a:r>
              <a:rPr lang="tr-TR" sz="2800" dirty="0">
                <a:ea typeface="MS PGothic" charset="0"/>
              </a:rPr>
              <a:t>Tam rekabetçi piyasalar ve tekelci piyasalar iki ayrı uçtaki ekstrem piyasa yapılarıdır.  </a:t>
            </a:r>
          </a:p>
          <a:p>
            <a:r>
              <a:rPr lang="tr-TR" sz="2800" dirty="0">
                <a:ea typeface="MS PGothic" charset="0"/>
              </a:rPr>
              <a:t>Tam rekabetçi firmalar gibi tekel de karını maksimize etmeye çalışır.</a:t>
            </a:r>
          </a:p>
          <a:p>
            <a:r>
              <a:rPr lang="tr-TR" sz="2800" dirty="0">
                <a:ea typeface="MS PGothic" charset="0"/>
              </a:rPr>
              <a:t>Etkinlik açısından, tekelci firma tam rekabetçi firmaya göre çok daha yüksek fiyat ister ve çok daha az ürün satar.</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2" y="0"/>
            <a:ext cx="8870867"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tr-TR" altLang="en-US" sz="2800" dirty="0">
                <a:cs typeface="Arial" pitchFamily="34" charset="0"/>
              </a:rPr>
              <a:t>Aşağıda verilen piyasa yapıları için yandaki grafiği kullanarak tüketici fazlasını (TF), üretici fazlasını (ÜF) ve toplam refahı (TR) hesaplayın:</a:t>
            </a:r>
          </a:p>
          <a:p>
            <a:pPr marL="457200" indent="-457200">
              <a:buFont typeface="+mj-lt"/>
              <a:buAutoNum type="arabicPeriod"/>
              <a:defRPr/>
            </a:pPr>
            <a:r>
              <a:rPr lang="tr-TR" altLang="en-US" sz="2600" dirty="0">
                <a:cs typeface="Arial" pitchFamily="34" charset="0"/>
              </a:rPr>
              <a:t>Tam Rekabetçi</a:t>
            </a:r>
          </a:p>
          <a:p>
            <a:pPr marL="457200" indent="-457200">
              <a:buFont typeface="+mj-lt"/>
              <a:buAutoNum type="arabicPeriod"/>
              <a:defRPr/>
            </a:pPr>
            <a:r>
              <a:rPr lang="tr-TR" altLang="en-US" sz="2600" dirty="0">
                <a:cs typeface="Arial" pitchFamily="34" charset="0"/>
              </a:rPr>
              <a:t>Tekel – Tek Fiyat</a:t>
            </a:r>
          </a:p>
          <a:p>
            <a:pPr marL="457200" indent="-457200">
              <a:buFont typeface="+mj-lt"/>
              <a:buAutoNum type="arabicPeriod"/>
              <a:defRPr/>
            </a:pPr>
            <a:r>
              <a:rPr lang="tr-TR" altLang="en-US" sz="2600" dirty="0">
                <a:cs typeface="Arial" pitchFamily="34" charset="0"/>
              </a:rPr>
              <a:t>Tam Fiyat Ayrımcılığı</a:t>
            </a:r>
            <a:endParaRPr lang="tr-TR"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35CFAD-5418-254A-9188-C14972BE4BDC}"/>
              </a:ext>
            </a:extLst>
          </p:cNvPr>
          <p:cNvSpPr/>
          <p:nvPr/>
        </p:nvSpPr>
        <p:spPr>
          <a:xfrm>
            <a:off x="6031372" y="183719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8D72F7F3-35F7-6746-95B6-4D9C0973B765}"/>
              </a:ext>
            </a:extLst>
          </p:cNvPr>
          <p:cNvSpPr/>
          <p:nvPr/>
        </p:nvSpPr>
        <p:spPr>
          <a:xfrm>
            <a:off x="10133380" y="541759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1D7D58B4-4515-F54F-B0FF-F0274221C89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550234"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tr-TR" altLang="en-US" sz="3200" dirty="0">
                <a:cs typeface="Arial" pitchFamily="34" charset="0"/>
              </a:rPr>
              <a:t>Tam Rekabetçi</a:t>
            </a:r>
          </a:p>
          <a:p>
            <a:pPr marL="857250" lvl="1" indent="-457200">
              <a:buFont typeface="Arial" panose="020B0604020202020204" pitchFamily="34" charset="0"/>
              <a:buChar char="•"/>
              <a:defRPr/>
            </a:pPr>
            <a:r>
              <a:rPr lang="tr-TR" altLang="en-US" sz="2800" dirty="0">
                <a:cs typeface="Arial" pitchFamily="34" charset="0"/>
              </a:rPr>
              <a:t>TF = $40,000</a:t>
            </a:r>
          </a:p>
          <a:p>
            <a:pPr marL="857250" lvl="1" indent="-457200">
              <a:buFont typeface="Arial" panose="020B0604020202020204" pitchFamily="34" charset="0"/>
              <a:buChar char="•"/>
              <a:defRPr/>
            </a:pPr>
            <a:r>
              <a:rPr lang="tr-TR" altLang="en-US" sz="2800" dirty="0">
                <a:cs typeface="Arial" pitchFamily="34" charset="0"/>
              </a:rPr>
              <a:t>ÜF = 0</a:t>
            </a:r>
          </a:p>
          <a:p>
            <a:pPr marL="857250" lvl="1" indent="-457200">
              <a:buFont typeface="Arial" panose="020B0604020202020204" pitchFamily="34" charset="0"/>
              <a:buChar char="•"/>
              <a:defRPr/>
            </a:pPr>
            <a:r>
              <a:rPr lang="tr-TR" altLang="en-US" sz="2800" dirty="0">
                <a:cs typeface="Arial" pitchFamily="34" charset="0"/>
              </a:rPr>
              <a:t>TR = $40,000</a:t>
            </a:r>
          </a:p>
          <a:p>
            <a:pPr marL="0" indent="0">
              <a:spcBef>
                <a:spcPts val="3936"/>
              </a:spcBef>
              <a:buNone/>
              <a:defRPr/>
            </a:pPr>
            <a:r>
              <a:rPr lang="tr-TR" altLang="en-US" sz="3200" dirty="0">
                <a:cs typeface="Arial" pitchFamily="34" charset="0"/>
              </a:rPr>
              <a:t>2. Tekel</a:t>
            </a:r>
          </a:p>
          <a:p>
            <a:pPr lvl="1">
              <a:buFont typeface="Arial" panose="020B0604020202020204" pitchFamily="34" charset="0"/>
              <a:buChar char="•"/>
              <a:defRPr/>
            </a:pPr>
            <a:r>
              <a:rPr lang="tr-TR" altLang="en-US" sz="2800" dirty="0">
                <a:cs typeface="Arial" pitchFamily="34" charset="0"/>
              </a:rPr>
              <a:t>TF = $10,000</a:t>
            </a:r>
          </a:p>
          <a:p>
            <a:pPr lvl="1">
              <a:buFont typeface="Arial" panose="020B0604020202020204" pitchFamily="34" charset="0"/>
              <a:buChar char="•"/>
              <a:defRPr/>
            </a:pPr>
            <a:r>
              <a:rPr lang="tr-TR" altLang="en-US" sz="2800" dirty="0">
                <a:cs typeface="Arial" pitchFamily="34" charset="0"/>
              </a:rPr>
              <a:t>ÜF = $20,000</a:t>
            </a:r>
          </a:p>
          <a:p>
            <a:pPr lvl="1">
              <a:buFont typeface="Arial" panose="020B0604020202020204" pitchFamily="34" charset="0"/>
              <a:buChar char="•"/>
              <a:defRPr/>
            </a:pPr>
            <a:r>
              <a:rPr lang="tr-TR" altLang="en-US" sz="2800" dirty="0">
                <a:cs typeface="Arial" pitchFamily="34" charset="0"/>
              </a:rPr>
              <a:t>TR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33166256-F02B-BE43-8556-FF9F1F32AF37}"/>
              </a:ext>
            </a:extLst>
          </p:cNvPr>
          <p:cNvSpPr/>
          <p:nvPr/>
        </p:nvSpPr>
        <p:spPr>
          <a:xfrm>
            <a:off x="10133380" y="539384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BBE72A95-BBE6-D342-A9FA-538EAA988F47}"/>
              </a:ext>
            </a:extLst>
          </p:cNvPr>
          <p:cNvSpPr/>
          <p:nvPr/>
        </p:nvSpPr>
        <p:spPr>
          <a:xfrm>
            <a:off x="6031372" y="1813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27B46E6-0FE9-4149-80ED-47D79A3E92E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7" y="0"/>
            <a:ext cx="8585859"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tr-TR" altLang="en-US" sz="3200" dirty="0">
                <a:cs typeface="Arial" pitchFamily="34" charset="0"/>
              </a:rPr>
              <a:t>Tam Fiyat Ayrımcılığı</a:t>
            </a:r>
          </a:p>
          <a:p>
            <a:pPr marL="857250" lvl="1" indent="-457200">
              <a:buFont typeface="Arial" panose="020B0604020202020204" pitchFamily="34" charset="0"/>
              <a:buChar char="•"/>
              <a:defRPr/>
            </a:pPr>
            <a:r>
              <a:rPr lang="tr-TR" altLang="en-US" sz="2800" dirty="0">
                <a:cs typeface="Arial" pitchFamily="34" charset="0"/>
              </a:rPr>
              <a:t>TF = 0</a:t>
            </a:r>
          </a:p>
          <a:p>
            <a:pPr marL="857250" lvl="1" indent="-457200">
              <a:buFont typeface="Arial" panose="020B0604020202020204" pitchFamily="34" charset="0"/>
              <a:buChar char="•"/>
              <a:defRPr/>
            </a:pPr>
            <a:r>
              <a:rPr lang="tr-TR" altLang="en-US" sz="2800" dirty="0">
                <a:cs typeface="Arial" pitchFamily="34" charset="0"/>
              </a:rPr>
              <a:t>ÜF = $40,000</a:t>
            </a:r>
          </a:p>
          <a:p>
            <a:pPr marL="857250" lvl="1" indent="-457200">
              <a:buFont typeface="Arial" panose="020B0604020202020204" pitchFamily="34" charset="0"/>
              <a:buChar char="•"/>
              <a:defRPr/>
            </a:pPr>
            <a:r>
              <a:rPr lang="tr-TR" altLang="en-US" sz="2800" dirty="0">
                <a:cs typeface="Arial" pitchFamily="34" charset="0"/>
              </a:rPr>
              <a:t>TR = $40,000</a:t>
            </a:r>
            <a:endParaRPr lang="tr-TR"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D790CD-2B43-3745-B711-A1259A43F883}"/>
              </a:ext>
            </a:extLst>
          </p:cNvPr>
          <p:cNvSpPr/>
          <p:nvPr/>
        </p:nvSpPr>
        <p:spPr>
          <a:xfrm>
            <a:off x="6031372" y="1718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7" name="Rectangle 6">
            <a:extLst>
              <a:ext uri="{FF2B5EF4-FFF2-40B4-BE49-F238E27FC236}">
                <a16:creationId xmlns:a16="http://schemas.microsoft.com/office/drawing/2014/main" id="{5D8290D7-27F6-7D49-ACE0-1EA8CA5AA6BA}"/>
              </a:ext>
            </a:extLst>
          </p:cNvPr>
          <p:cNvSpPr/>
          <p:nvPr/>
        </p:nvSpPr>
        <p:spPr>
          <a:xfrm>
            <a:off x="10133380" y="5310721"/>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8" name="Rectangle 7">
            <a:extLst>
              <a:ext uri="{FF2B5EF4-FFF2-40B4-BE49-F238E27FC236}">
                <a16:creationId xmlns:a16="http://schemas.microsoft.com/office/drawing/2014/main" id="{FA7423A8-B9B5-714B-8BC6-6F94B9BA0741}"/>
              </a:ext>
            </a:extLst>
          </p:cNvPr>
          <p:cNvSpPr/>
          <p:nvPr/>
        </p:nvSpPr>
        <p:spPr>
          <a:xfrm>
            <a:off x="5995037" y="2208062"/>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516" y="1692325"/>
            <a:ext cx="11374967" cy="49098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68842"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tr-TR" sz="4400" b="1" kern="0" dirty="0">
                <a:ea typeface="MS PGothic" charset="0"/>
              </a:rPr>
              <a:t>Helikopter ile Uçmak için </a:t>
            </a:r>
          </a:p>
          <a:p>
            <a:pPr marL="0" indent="0" algn="ctr">
              <a:buNone/>
            </a:pPr>
            <a:r>
              <a:rPr lang="tr-TR" sz="4400" b="1" kern="0" dirty="0">
                <a:ea typeface="MS PGothic" charset="0"/>
              </a:rPr>
              <a:t>Ne Kadar Ödersiniz?</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tr-TR" sz="2800" b="0" dirty="0">
                <a:solidFill>
                  <a:srgbClr val="FF0000"/>
                </a:solidFill>
                <a:latin typeface="Cambria" panose="02040503050406030204" pitchFamily="18" charset="0"/>
                <a:ea typeface="MS PGothic" charset="0"/>
              </a:rPr>
              <a:t>Eğer firma tek bir fiyat uygularsa, bu fiyat ne olmalıdır?</a:t>
            </a:r>
          </a:p>
          <a:p>
            <a:pPr marL="457200" indent="-457200">
              <a:buFont typeface="Arial"/>
              <a:buChar char="•"/>
            </a:pPr>
            <a:r>
              <a:rPr lang="tr-TR" sz="2800" b="0" dirty="0">
                <a:solidFill>
                  <a:srgbClr val="FF0000"/>
                </a:solidFill>
                <a:latin typeface="Cambria" panose="02040503050406030204" pitchFamily="18" charset="0"/>
                <a:ea typeface="MS PGothic" charset="0"/>
              </a:rPr>
              <a:t>Eğer firma iki farklı fiyat uygulayabilirse, bu fiyatlar ne olmalıdır ve kim tarafından ödenmelidir?</a:t>
            </a:r>
          </a:p>
          <a:p>
            <a:pPr marL="457200" indent="-457200" algn="ctr">
              <a:buFont typeface="Arial"/>
              <a:buChar char="•"/>
            </a:pPr>
            <a:endParaRPr lang="tr-TR" sz="2800" b="0" dirty="0">
              <a:latin typeface="Cambria" panose="02040503050406030204" pitchFamily="18" charset="0"/>
              <a:ea typeface="MS PGothic" charset="0"/>
            </a:endParaRPr>
          </a:p>
        </p:txBody>
      </p:sp>
      <p:sp>
        <p:nvSpPr>
          <p:cNvPr id="5" name="Title 1"/>
          <p:cNvSpPr txBox="1">
            <a:spLocks/>
          </p:cNvSpPr>
          <p:nvPr/>
        </p:nvSpPr>
        <p:spPr>
          <a:xfrm>
            <a:off x="609599" y="5272278"/>
            <a:ext cx="11360727"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Fazladan bir yolcunun marjinal maliyeti $10'dır.</a:t>
            </a:r>
          </a:p>
          <a:p>
            <a:pPr marL="457200" indent="-457200">
              <a:buFont typeface="Arial" panose="020B0604020202020204" pitchFamily="34" charset="0"/>
              <a:buChar char="•"/>
            </a:pPr>
            <a:r>
              <a:rPr lang="tr-TR" sz="2800" b="0" dirty="0">
                <a:latin typeface="Cambria" panose="02040503050406030204" pitchFamily="18" charset="0"/>
                <a:ea typeface="MS PGothic" charset="0"/>
              </a:rPr>
              <a:t>Eğer tekelci firma kar-maksimizasyonu yapıyorsa, toplam hasılat (TR), toplam maliyet (TC) ve toplam kar (TP) her iki durumda da nedir? </a:t>
            </a:r>
          </a:p>
        </p:txBody>
      </p:sp>
      <p:sp>
        <p:nvSpPr>
          <p:cNvPr id="6" name="Rectangle 5">
            <a:extLst>
              <a:ext uri="{FF2B5EF4-FFF2-40B4-BE49-F238E27FC236}">
                <a16:creationId xmlns:a16="http://schemas.microsoft.com/office/drawing/2014/main" id="{53D42EF1-342D-4641-8380-F691F5B64A31}"/>
              </a:ext>
            </a:extLst>
          </p:cNvPr>
          <p:cNvSpPr/>
          <p:nvPr/>
        </p:nvSpPr>
        <p:spPr>
          <a:xfrm>
            <a:off x="513440"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74AB346-3224-1345-BAD0-A2A73BE28E65}"/>
              </a:ext>
            </a:extLst>
          </p:cNvPr>
          <p:cNvSpPr/>
          <p:nvPr/>
        </p:nvSpPr>
        <p:spPr>
          <a:xfrm>
            <a:off x="4752248"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FF80EE50-C3E9-734C-976A-9BD843658EE2}"/>
              </a:ext>
            </a:extLst>
          </p:cNvPr>
          <p:cNvSpPr/>
          <p:nvPr/>
        </p:nvSpPr>
        <p:spPr>
          <a:xfrm>
            <a:off x="9866083" y="204524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Tek Fiyat</a:t>
            </a:r>
          </a:p>
          <a:p>
            <a:pPr algn="ctr"/>
            <a:r>
              <a:rPr lang="tr-TR" dirty="0">
                <a:latin typeface="Cambria" panose="02040503050406030204" pitchFamily="18" charset="0"/>
                <a:ea typeface="MS PGothic" charset="0"/>
              </a:rPr>
              <a:t>Maksimum Ödeme İstekliliğini Sıralayın</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Toplam hasılat, toplam maliyet ve toplam kar nedir?</a:t>
            </a:r>
          </a:p>
        </p:txBody>
      </p:sp>
      <p:sp>
        <p:nvSpPr>
          <p:cNvPr id="8" name="Rectangle 7">
            <a:extLst>
              <a:ext uri="{FF2B5EF4-FFF2-40B4-BE49-F238E27FC236}">
                <a16:creationId xmlns:a16="http://schemas.microsoft.com/office/drawing/2014/main" id="{D9275BE0-50D3-D54D-BD4F-60E2DDE9AC52}"/>
              </a:ext>
            </a:extLst>
          </p:cNvPr>
          <p:cNvSpPr/>
          <p:nvPr/>
        </p:nvSpPr>
        <p:spPr>
          <a:xfrm>
            <a:off x="679693"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A327BD57-A576-DE43-A9FE-F5EB68E4BC9E}"/>
              </a:ext>
            </a:extLst>
          </p:cNvPr>
          <p:cNvSpPr/>
          <p:nvPr/>
        </p:nvSpPr>
        <p:spPr>
          <a:xfrm>
            <a:off x="2959077"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0" name="Rectangle 9">
            <a:extLst>
              <a:ext uri="{FF2B5EF4-FFF2-40B4-BE49-F238E27FC236}">
                <a16:creationId xmlns:a16="http://schemas.microsoft.com/office/drawing/2014/main" id="{3BEF472C-E81B-894F-BCA6-BDC7DCEF4CD5}"/>
              </a:ext>
            </a:extLst>
          </p:cNvPr>
          <p:cNvSpPr/>
          <p:nvPr/>
        </p:nvSpPr>
        <p:spPr>
          <a:xfrm>
            <a:off x="10221710" y="20788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MR</a:t>
            </a:r>
          </a:p>
        </p:txBody>
      </p:sp>
      <p:sp>
        <p:nvSpPr>
          <p:cNvPr id="11" name="Rectangle 10">
            <a:extLst>
              <a:ext uri="{FF2B5EF4-FFF2-40B4-BE49-F238E27FC236}">
                <a16:creationId xmlns:a16="http://schemas.microsoft.com/office/drawing/2014/main" id="{FDD750BD-6E22-574C-B727-DEA83C031DE1}"/>
              </a:ext>
            </a:extLst>
          </p:cNvPr>
          <p:cNvSpPr/>
          <p:nvPr/>
        </p:nvSpPr>
        <p:spPr>
          <a:xfrm>
            <a:off x="8181670" y="2045245"/>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2" name="Rectangle 11">
            <a:extLst>
              <a:ext uri="{FF2B5EF4-FFF2-40B4-BE49-F238E27FC236}">
                <a16:creationId xmlns:a16="http://schemas.microsoft.com/office/drawing/2014/main" id="{CD42C686-6C52-CF40-A05B-BE481BC9C356}"/>
              </a:ext>
            </a:extLst>
          </p:cNvPr>
          <p:cNvSpPr/>
          <p:nvPr/>
        </p:nvSpPr>
        <p:spPr>
          <a:xfrm>
            <a:off x="6141630" y="204524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p:txBody>
      </p:sp>
      <p:sp>
        <p:nvSpPr>
          <p:cNvPr id="8" name="Rectangle 7">
            <a:extLst>
              <a:ext uri="{FF2B5EF4-FFF2-40B4-BE49-F238E27FC236}">
                <a16:creationId xmlns:a16="http://schemas.microsoft.com/office/drawing/2014/main" id="{CC4B9502-0AB2-3A43-A484-8BF52ECCDEEF}"/>
              </a:ext>
            </a:extLst>
          </p:cNvPr>
          <p:cNvSpPr/>
          <p:nvPr/>
        </p:nvSpPr>
        <p:spPr>
          <a:xfrm>
            <a:off x="593498" y="272340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Yetişkin</a:t>
            </a:r>
          </a:p>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50C29E4B-2DF0-4E4D-8073-3B030B3635F5}"/>
              </a:ext>
            </a:extLst>
          </p:cNvPr>
          <p:cNvSpPr/>
          <p:nvPr/>
        </p:nvSpPr>
        <p:spPr>
          <a:xfrm>
            <a:off x="3244085" y="272340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3" name="Rectangle 12">
            <a:extLst>
              <a:ext uri="{FF2B5EF4-FFF2-40B4-BE49-F238E27FC236}">
                <a16:creationId xmlns:a16="http://schemas.microsoft.com/office/drawing/2014/main" id="{E04C64DD-5853-914D-AFA2-31418366C8CE}"/>
              </a:ext>
            </a:extLst>
          </p:cNvPr>
          <p:cNvSpPr/>
          <p:nvPr/>
        </p:nvSpPr>
        <p:spPr>
          <a:xfrm>
            <a:off x="7629696" y="3061311"/>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4" name="Rectangle 13">
            <a:extLst>
              <a:ext uri="{FF2B5EF4-FFF2-40B4-BE49-F238E27FC236}">
                <a16:creationId xmlns:a16="http://schemas.microsoft.com/office/drawing/2014/main" id="{F678C16C-973E-E840-AC05-BF6709BE9144}"/>
              </a:ext>
            </a:extLst>
          </p:cNvPr>
          <p:cNvSpPr/>
          <p:nvPr/>
        </p:nvSpPr>
        <p:spPr>
          <a:xfrm>
            <a:off x="5989756" y="30613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15" name="Rectangle 14">
            <a:extLst>
              <a:ext uri="{FF2B5EF4-FFF2-40B4-BE49-F238E27FC236}">
                <a16:creationId xmlns:a16="http://schemas.microsoft.com/office/drawing/2014/main" id="{7C9E6777-D0E6-0746-B597-A1CE5FDA4421}"/>
              </a:ext>
            </a:extLst>
          </p:cNvPr>
          <p:cNvSpPr/>
          <p:nvPr/>
        </p:nvSpPr>
        <p:spPr>
          <a:xfrm>
            <a:off x="9209114" y="309846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6" name="Rectangle 15">
            <a:extLst>
              <a:ext uri="{FF2B5EF4-FFF2-40B4-BE49-F238E27FC236}">
                <a16:creationId xmlns:a16="http://schemas.microsoft.com/office/drawing/2014/main" id="{6585D883-7CC2-C643-8EEE-7CA974787F9E}"/>
              </a:ext>
            </a:extLst>
          </p:cNvPr>
          <p:cNvSpPr/>
          <p:nvPr/>
        </p:nvSpPr>
        <p:spPr>
          <a:xfrm>
            <a:off x="10710883" y="3098465"/>
            <a:ext cx="1142030"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27674"/>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Tüm gruplar için (toplamda) karı maksimize eden miktar, toplam hasılat, toplam maliyet ve toplam kar nedir?</a:t>
            </a:r>
          </a:p>
          <a:p>
            <a:endParaRPr lang="tr-TR" sz="2800" b="0" dirty="0">
              <a:latin typeface="Cambria" panose="02040503050406030204" pitchFamily="18" charset="0"/>
              <a:ea typeface="MS PGothic" charset="0"/>
            </a:endParaRPr>
          </a:p>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6" name="Rectangle 5">
            <a:extLst>
              <a:ext uri="{FF2B5EF4-FFF2-40B4-BE49-F238E27FC236}">
                <a16:creationId xmlns:a16="http://schemas.microsoft.com/office/drawing/2014/main" id="{A239B971-F0DD-DF42-BCC9-294C3F56D64C}"/>
              </a:ext>
            </a:extLst>
          </p:cNvPr>
          <p:cNvSpPr/>
          <p:nvPr/>
        </p:nvSpPr>
        <p:spPr>
          <a:xfrm>
            <a:off x="593498" y="226026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Genç</a:t>
            </a:r>
          </a:p>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948B7FA-FAB1-7747-8857-251ECF573C35}"/>
              </a:ext>
            </a:extLst>
          </p:cNvPr>
          <p:cNvSpPr/>
          <p:nvPr/>
        </p:nvSpPr>
        <p:spPr>
          <a:xfrm>
            <a:off x="3335510" y="226026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0F15E790-5BBD-DA43-9D7D-20E61CE626E3}"/>
              </a:ext>
            </a:extLst>
          </p:cNvPr>
          <p:cNvSpPr/>
          <p:nvPr/>
        </p:nvSpPr>
        <p:spPr>
          <a:xfrm>
            <a:off x="5995386" y="2609099"/>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9" name="Rectangle 8">
            <a:extLst>
              <a:ext uri="{FF2B5EF4-FFF2-40B4-BE49-F238E27FC236}">
                <a16:creationId xmlns:a16="http://schemas.microsoft.com/office/drawing/2014/main" id="{FBE6464D-BC8A-4A47-B5F4-9EAC003FD63A}"/>
              </a:ext>
            </a:extLst>
          </p:cNvPr>
          <p:cNvSpPr/>
          <p:nvPr/>
        </p:nvSpPr>
        <p:spPr>
          <a:xfrm>
            <a:off x="7672202" y="260909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0" name="Rectangle 9">
            <a:extLst>
              <a:ext uri="{FF2B5EF4-FFF2-40B4-BE49-F238E27FC236}">
                <a16:creationId xmlns:a16="http://schemas.microsoft.com/office/drawing/2014/main" id="{4D9D9E74-3868-9443-AF79-F26430ACE82F}"/>
              </a:ext>
            </a:extLst>
          </p:cNvPr>
          <p:cNvSpPr/>
          <p:nvPr/>
        </p:nvSpPr>
        <p:spPr>
          <a:xfrm>
            <a:off x="9265891" y="260909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1" name="Rectangle 10">
            <a:extLst>
              <a:ext uri="{FF2B5EF4-FFF2-40B4-BE49-F238E27FC236}">
                <a16:creationId xmlns:a16="http://schemas.microsoft.com/office/drawing/2014/main" id="{0D4811B3-8CAD-F543-9A20-AB7380B56507}"/>
              </a:ext>
            </a:extLst>
          </p:cNvPr>
          <p:cNvSpPr/>
          <p:nvPr/>
        </p:nvSpPr>
        <p:spPr>
          <a:xfrm>
            <a:off x="10819571" y="2618527"/>
            <a:ext cx="1038209"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4579" name="Content Placeholder 2"/>
          <p:cNvSpPr>
            <a:spLocks noGrp="1"/>
          </p:cNvSpPr>
          <p:nvPr>
            <p:ph idx="1"/>
          </p:nvPr>
        </p:nvSpPr>
        <p:spPr>
          <a:xfrm>
            <a:off x="609600" y="1712913"/>
            <a:ext cx="10972800" cy="4895850"/>
          </a:xfrm>
        </p:spPr>
        <p:txBody>
          <a:bodyPr/>
          <a:lstStyle/>
          <a:p>
            <a:r>
              <a:rPr lang="tr-TR" sz="2800" dirty="0">
                <a:ea typeface="MS PGothic" charset="0"/>
              </a:rPr>
              <a:t>Sinema salonlarının fiyat ayrımcılığı uygulama yöntemleri nelerdir?</a:t>
            </a:r>
          </a:p>
          <a:p>
            <a:pPr marL="514350" indent="-514350">
              <a:buFont typeface="+mj-lt"/>
              <a:buAutoNum type="arabicPeriod"/>
            </a:pPr>
            <a:r>
              <a:rPr lang="tr-TR" sz="2800" dirty="0">
                <a:ea typeface="MS PGothic" charset="0"/>
              </a:rPr>
              <a:t>Gösterim zamanı</a:t>
            </a:r>
          </a:p>
          <a:p>
            <a:pPr lvl="1"/>
            <a:r>
              <a:rPr lang="tr-TR" sz="2400" dirty="0">
                <a:ea typeface="MS PGothic" charset="0"/>
              </a:rPr>
              <a:t>Öğledeki gösterimlere (matine) katılan kişiler düşük gelir sebebiyle (emekli, işsiz, öğrenci) daha elastik talebe sahip olabilirler.</a:t>
            </a:r>
          </a:p>
          <a:p>
            <a:pPr lvl="1"/>
            <a:r>
              <a:rPr lang="tr-TR" sz="2400" dirty="0">
                <a:ea typeface="MS PGothic" charset="0"/>
              </a:rPr>
              <a:t>Fiyat hassaslığına ve program esnekliğine göre kişiler kendi kendilerini gruplara seçerler.</a:t>
            </a:r>
          </a:p>
          <a:p>
            <a:pPr marL="514350" indent="-514350">
              <a:buFont typeface="+mj-lt"/>
              <a:buAutoNum type="arabicPeriod"/>
            </a:pPr>
            <a:r>
              <a:rPr lang="tr-TR" sz="2800" dirty="0">
                <a:ea typeface="MS PGothic" charset="0"/>
              </a:rPr>
              <a:t>Yaş ya da öğrenci durumu</a:t>
            </a:r>
          </a:p>
          <a:p>
            <a:pPr lvl="1"/>
            <a:r>
              <a:rPr lang="tr-TR" sz="2400" dirty="0">
                <a:ea typeface="MS PGothic" charset="0"/>
              </a:rPr>
              <a:t>Hepimiz aynı filmi izlememize rağmen çocuklar, öğrenciler, ve yaşlı vatandaşlar indirimli fiyattan bilet alırlar!</a:t>
            </a:r>
          </a:p>
          <a:p>
            <a:pPr lvl="1"/>
            <a:r>
              <a:rPr lang="tr-TR" sz="2400" dirty="0">
                <a:ea typeface="MS PGothic" charset="0"/>
              </a:rPr>
              <a:t>Çok yaşlı ya da çok genç film severler arasında gelir ve </a:t>
            </a:r>
            <a:r>
              <a:rPr lang="tr-TR" altLang="ja-JP" sz="2400" dirty="0">
                <a:ea typeface="MS PGothic" charset="0"/>
              </a:rPr>
              <a:t>"zevkler ve tercihler" talebi düşürebilir.</a:t>
            </a:r>
            <a:endParaRPr lang="tr-TR"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tr-TR" sz="3200" dirty="0">
                <a:ea typeface="MS PGothic" charset="0"/>
              </a:rPr>
              <a:t>Büfe/restoran fiyatlandırması</a:t>
            </a:r>
          </a:p>
          <a:p>
            <a:pPr lvl="1"/>
            <a:r>
              <a:rPr lang="tr-TR" sz="2800" dirty="0">
                <a:ea typeface="MS PGothic" charset="0"/>
              </a:rPr>
              <a:t>İnelastik talebe sahip tüketiciler</a:t>
            </a:r>
          </a:p>
          <a:p>
            <a:pPr lvl="2"/>
            <a:r>
              <a:rPr lang="tr-TR" dirty="0">
                <a:latin typeface="Cambria" panose="02040503050406030204" pitchFamily="18" charset="0"/>
                <a:cs typeface="Arial" charset="0"/>
              </a:rPr>
              <a:t>Yüksek fiyat vermeye isteklidirler ve sinemada satılan ürünleri yerler.</a:t>
            </a:r>
          </a:p>
          <a:p>
            <a:pPr lvl="1"/>
            <a:r>
              <a:rPr lang="tr-TR" sz="2800" dirty="0">
                <a:ea typeface="MS PGothic" charset="0"/>
              </a:rPr>
              <a:t>Elastik talebe sahip tüketiciler</a:t>
            </a:r>
          </a:p>
          <a:p>
            <a:pPr lvl="2"/>
            <a:r>
              <a:rPr lang="tr-TR" dirty="0">
                <a:latin typeface="Cambria" panose="02040503050406030204" pitchFamily="18" charset="0"/>
                <a:cs typeface="Arial" charset="0"/>
              </a:rPr>
              <a:t>Sinemada satılan ürünleri yemezler ya da sinemaya kaçak yemek sokarlar.</a:t>
            </a:r>
          </a:p>
          <a:p>
            <a:pPr lvl="1"/>
            <a:r>
              <a:rPr lang="tr-TR" sz="2800" dirty="0">
                <a:ea typeface="MS PGothic" charset="0"/>
              </a:rPr>
              <a:t>Sinema salonu hangi müşteriyi ister?</a:t>
            </a:r>
          </a:p>
          <a:p>
            <a:pPr lvl="2"/>
            <a:r>
              <a:rPr lang="tr-TR" dirty="0">
                <a:latin typeface="Cambria" panose="02040503050406030204" pitchFamily="18" charset="0"/>
                <a:cs typeface="Arial" charset="0"/>
              </a:rPr>
              <a:t>Her ikisinin de sinemaya gelip film izlemesini ister. Çünkü boş koltuklar kaybedilmiş hasılattır.</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Üniversite eğitim/öğretim ücreti</a:t>
            </a:r>
          </a:p>
          <a:p>
            <a:pPr lvl="1"/>
            <a:r>
              <a:rPr lang="tr-TR" sz="2800" dirty="0" err="1">
                <a:ea typeface="MS PGothic" charset="0"/>
              </a:rPr>
              <a:t>In-state</a:t>
            </a:r>
            <a:r>
              <a:rPr lang="tr-TR" sz="2800" dirty="0">
                <a:ea typeface="MS PGothic" charset="0"/>
              </a:rPr>
              <a:t> (eyalet-içi) öğrenciler daha az ödüyor.</a:t>
            </a:r>
          </a:p>
          <a:p>
            <a:pPr lvl="2"/>
            <a:r>
              <a:rPr lang="tr-TR" sz="2000" dirty="0">
                <a:latin typeface="Cambria" panose="02040503050406030204" pitchFamily="18" charset="0"/>
                <a:cs typeface="Arial" charset="0"/>
              </a:rPr>
              <a:t>Ebeveynler zaten yıllardır eyalete vergi ödüyor.</a:t>
            </a:r>
          </a:p>
          <a:p>
            <a:pPr lvl="1"/>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 (eyalet-dışı) öğrenciler daha fazla ödüyor.</a:t>
            </a:r>
          </a:p>
          <a:p>
            <a:pPr lvl="2"/>
            <a:r>
              <a:rPr lang="tr-TR" sz="2000" dirty="0">
                <a:latin typeface="Cambria" panose="02040503050406030204" pitchFamily="18" charset="0"/>
                <a:cs typeface="Arial" charset="0"/>
              </a:rPr>
              <a:t>Belki de daha inelastik bir talep eğrisine sahipler ve eyalet dışındaki bir üniversiteyi yereldekine göre daha fazla seviyorlar.</a:t>
            </a:r>
          </a:p>
          <a:p>
            <a:pPr lvl="1"/>
            <a:r>
              <a:rPr lang="tr-TR" sz="2800" dirty="0">
                <a:ea typeface="MS PGothic" charset="0"/>
              </a:rPr>
              <a:t>Özel Üniversiteler</a:t>
            </a:r>
          </a:p>
          <a:p>
            <a:pPr lvl="2"/>
            <a:r>
              <a:rPr lang="tr-TR" sz="2000" dirty="0">
                <a:latin typeface="Cambria" panose="02040503050406030204" pitchFamily="18" charset="0"/>
                <a:cs typeface="Arial" charset="0"/>
              </a:rPr>
              <a:t>Yüksek bir fiyat belirleyin, daha sonra gerekli olduğunda öğrenci kayıtlarını arttırmak ve hasılatı maksimize etmek için indirim uygulayın.</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4" end="4"/>
                                            </p:txEl>
                                          </p:spTgt>
                                        </p:tgtEl>
                                        <p:attrNameLst>
                                          <p:attrName>style.visibility</p:attrName>
                                        </p:attrNameLst>
                                      </p:cBhvr>
                                      <p:to>
                                        <p:strVal val="visible"/>
                                      </p:to>
                                    </p:set>
                                    <p:animEffect transition="in" filter="barn(inVertical)">
                                      <p:cBhvr>
                                        <p:cTn id="13" dur="500"/>
                                        <p:tgtEl>
                                          <p:spTgt spid="26627">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barn(inVertical)">
                                      <p:cBhvr>
                                        <p:cTn id="16" dur="500"/>
                                        <p:tgtEl>
                                          <p:spTgt spid="26627">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6627">
                                            <p:txEl>
                                              <p:pRg st="5" end="5"/>
                                            </p:txEl>
                                          </p:spTgt>
                                        </p:tgtEl>
                                        <p:attrNameLst>
                                          <p:attrName>style.visibility</p:attrName>
                                        </p:attrNameLst>
                                      </p:cBhvr>
                                      <p:to>
                                        <p:strVal val="visible"/>
                                      </p:to>
                                    </p:set>
                                    <p:animEffect transition="in" filter="barn(inVertical)">
                                      <p:cBhvr>
                                        <p:cTn id="21" dur="500"/>
                                        <p:tgtEl>
                                          <p:spTgt spid="26627">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6627">
                                            <p:txEl>
                                              <p:pRg st="6" end="6"/>
                                            </p:txEl>
                                          </p:spTgt>
                                        </p:tgtEl>
                                        <p:attrNameLst>
                                          <p:attrName>style.visibility</p:attrName>
                                        </p:attrNameLst>
                                      </p:cBhvr>
                                      <p:to>
                                        <p:strVal val="visible"/>
                                      </p:to>
                                    </p:set>
                                    <p:animEffect transition="in" filter="barn(inVertical)">
                                      <p:cBhvr>
                                        <p:cTn id="24"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7651" name="Content Placeholder 2"/>
          <p:cNvSpPr>
            <a:spLocks noGrp="1"/>
          </p:cNvSpPr>
          <p:nvPr>
            <p:ph idx="1"/>
          </p:nvPr>
        </p:nvSpPr>
        <p:spPr>
          <a:xfrm>
            <a:off x="609600" y="1712913"/>
            <a:ext cx="10972800" cy="4895850"/>
          </a:xfrm>
        </p:spPr>
        <p:txBody>
          <a:bodyPr/>
          <a:lstStyle/>
          <a:p>
            <a:r>
              <a:rPr lang="tr-TR" sz="2800" dirty="0">
                <a:ea typeface="MS PGothic" charset="0"/>
              </a:rPr>
              <a:t>Öğrenci indirimleri</a:t>
            </a:r>
          </a:p>
          <a:p>
            <a:pPr lvl="1"/>
            <a:r>
              <a:rPr lang="tr-TR" sz="2400" dirty="0">
                <a:ea typeface="MS PGothic" charset="0"/>
              </a:rPr>
              <a:t>Öğrenci şehirlerinde barlar, restoranlar, marketler ve yazılım şirketleri sıklıkla öğrencilere indirim uygular.</a:t>
            </a:r>
          </a:p>
          <a:p>
            <a:pPr lvl="1"/>
            <a:r>
              <a:rPr lang="tr-TR" altLang="ja-JP" sz="2400" dirty="0">
                <a:ea typeface="MS PGothic" charset="0"/>
              </a:rPr>
              <a:t>Öğrenci indirimleri firmanın müşteri tabanını arttırmak ve öğrencileri mağazaya getirip satın aldırmak için uyguladığı bir satış stratejisidir. </a:t>
            </a:r>
          </a:p>
          <a:p>
            <a:pPr lvl="1"/>
            <a:r>
              <a:rPr lang="tr-TR" sz="2400" dirty="0">
                <a:ea typeface="MS PGothic" charset="0"/>
              </a:rPr>
              <a:t>Öğrenci olmayan müşteriler daha fazla fiyat öder.</a:t>
            </a:r>
          </a:p>
          <a:p>
            <a:pPr lvl="1"/>
            <a:r>
              <a:rPr lang="tr-TR" sz="2400" dirty="0">
                <a:ea typeface="MS PGothic" charset="0"/>
              </a:rPr>
              <a:t>Temel sebep nedir?</a:t>
            </a:r>
          </a:p>
          <a:p>
            <a:pPr lvl="2"/>
            <a:r>
              <a:rPr lang="tr-TR" dirty="0">
                <a:latin typeface="Cambria" panose="02040503050406030204" pitchFamily="18" charset="0"/>
                <a:cs typeface="Arial" charset="0"/>
              </a:rPr>
              <a:t>Öğrenciler düşük gelire sahiptir ve çok daha elastik talepleri vardır.</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barn(inVertical)">
                                      <p:cBhvr>
                                        <p:cTn id="12" dur="500"/>
                                        <p:tgtEl>
                                          <p:spTgt spid="27651">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barn(inVertical)">
                                      <p:cBhvr>
                                        <p:cTn id="18" dur="500"/>
                                        <p:tgtEl>
                                          <p:spTgt spid="27651">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barn(inVertical)">
                                      <p:cBhvr>
                                        <p:cTn id="23"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5298" name="Content Placeholder 2"/>
          <p:cNvSpPr>
            <a:spLocks noGrp="1"/>
          </p:cNvSpPr>
          <p:nvPr>
            <p:ph idx="1"/>
          </p:nvPr>
        </p:nvSpPr>
        <p:spPr>
          <a:xfrm>
            <a:off x="609600" y="1712913"/>
            <a:ext cx="10972800" cy="4895850"/>
          </a:xfrm>
        </p:spPr>
        <p:txBody>
          <a:bodyPr/>
          <a:lstStyle/>
          <a:p>
            <a:r>
              <a:rPr lang="tr-TR" dirty="0">
                <a:ea typeface="MS PGothic" charset="0"/>
              </a:rPr>
              <a:t>Her durumu tek tek inceleyin ve şu soruya cevap verin: Verilen durum fiyat ayrımcılığının bir örneği olup mi?</a:t>
            </a:r>
          </a:p>
          <a:p>
            <a:endParaRPr lang="tr-TR" dirty="0">
              <a:ea typeface="MS PGothic" charset="0"/>
            </a:endParaRPr>
          </a:p>
          <a:p>
            <a:r>
              <a:rPr lang="tr-TR" dirty="0">
                <a:ea typeface="MS PGothic" charset="0"/>
              </a:rPr>
              <a:t>Evet: alkışla</a:t>
            </a:r>
          </a:p>
          <a:p>
            <a:r>
              <a:rPr lang="tr-TR" dirty="0">
                <a:ea typeface="MS PGothic" charset="0"/>
              </a:rPr>
              <a:t>Hayır: yuhala</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7346" name="Content Placeholder 2"/>
          <p:cNvSpPr>
            <a:spLocks noGrp="1"/>
          </p:cNvSpPr>
          <p:nvPr>
            <p:ph idx="1"/>
          </p:nvPr>
        </p:nvSpPr>
        <p:spPr>
          <a:xfrm>
            <a:off x="609600" y="1712913"/>
            <a:ext cx="10972800" cy="4895850"/>
          </a:xfrm>
        </p:spPr>
        <p:txBody>
          <a:bodyPr/>
          <a:lstStyle/>
          <a:p>
            <a:r>
              <a:rPr lang="tr-TR" sz="3200" dirty="0" err="1">
                <a:ea typeface="MS PGothic" charset="0"/>
              </a:rPr>
              <a:t>Little</a:t>
            </a:r>
            <a:r>
              <a:rPr lang="tr-TR" sz="3200" dirty="0">
                <a:ea typeface="MS PGothic" charset="0"/>
              </a:rPr>
              <a:t> </a:t>
            </a:r>
            <a:r>
              <a:rPr lang="tr-TR" sz="3200" dirty="0" err="1">
                <a:ea typeface="MS PGothic" charset="0"/>
              </a:rPr>
              <a:t>Nero</a:t>
            </a:r>
            <a:r>
              <a:rPr lang="tr-TR" altLang="ja-JP" sz="3200" dirty="0" err="1">
                <a:ea typeface="MS PGothic" charset="0"/>
              </a:rPr>
              <a:t>'s</a:t>
            </a:r>
            <a:r>
              <a:rPr lang="tr-TR" altLang="ja-JP" sz="3200" dirty="0">
                <a:ea typeface="MS PGothic" charset="0"/>
              </a:rPr>
              <a:t> Pizza restoranında, menüdeki şu şekildedir:</a:t>
            </a:r>
          </a:p>
          <a:p>
            <a:pPr lvl="1"/>
            <a:r>
              <a:rPr lang="tr-TR" sz="2800" dirty="0">
                <a:ea typeface="MS PGothic" charset="0"/>
              </a:rPr>
              <a:t>Peynirli pizza = $8</a:t>
            </a:r>
          </a:p>
          <a:p>
            <a:pPr lvl="1"/>
            <a:r>
              <a:rPr lang="tr-TR" sz="2800" dirty="0" err="1">
                <a:ea typeface="MS PGothic" charset="0"/>
              </a:rPr>
              <a:t>Supreme</a:t>
            </a:r>
            <a:r>
              <a:rPr lang="tr-TR" sz="2800" dirty="0">
                <a:ea typeface="MS PGothic" charset="0"/>
              </a:rPr>
              <a:t> pizza = $11</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18399" y="3276601"/>
            <a:ext cx="4166919"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Fiyat farkı üretim maliyetindeki fark nedeniyle oluşur.</a:t>
            </a:r>
          </a:p>
        </p:txBody>
      </p:sp>
      <p:pic>
        <p:nvPicPr>
          <p:cNvPr id="57348" name="Picture 6" descr="I:\DirkTextbookN\Jpegs(All)\VOLUME_1_MICRO_Class-test\11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8370" name="Content Placeholder 2"/>
          <p:cNvSpPr>
            <a:spLocks noGrp="1"/>
          </p:cNvSpPr>
          <p:nvPr>
            <p:ph idx="1"/>
          </p:nvPr>
        </p:nvSpPr>
        <p:spPr>
          <a:xfrm>
            <a:off x="609600" y="1712913"/>
            <a:ext cx="10972800" cy="4895850"/>
          </a:xfrm>
        </p:spPr>
        <p:txBody>
          <a:bodyPr/>
          <a:lstStyle/>
          <a:p>
            <a:r>
              <a:rPr lang="tr-TR" sz="3200" dirty="0">
                <a:ea typeface="MS PGothic" charset="0"/>
              </a:rPr>
              <a:t>Lee $100'a ekonomi-sınıfı uçak bileti alıyor ve Dirk ise $200'a birinci-sınıf uçak bileti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422472" y="2721689"/>
            <a:ext cx="4275667" cy="2308324"/>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Dirk ekstra içecek ve yiyecek alıyor olabilir, ki bunlar havayolu şirketine ek maliyet yaratır.</a:t>
            </a:r>
          </a:p>
        </p:txBody>
      </p:sp>
      <p:pic>
        <p:nvPicPr>
          <p:cNvPr id="58372" name="Picture 7" descr="I:\DirkTextbookN\Jpegs(All)\VOLUME_1_MICRO_Class-test\13_PRINECO_CH10.jpg"/>
          <p:cNvPicPr>
            <a:picLocks noChangeAspect="1" noChangeArrowheads="1"/>
          </p:cNvPicPr>
          <p:nvPr/>
        </p:nvPicPr>
        <p:blipFill>
          <a:blip r:embed="rId3">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9394" name="Content Placeholder 2"/>
          <p:cNvSpPr>
            <a:spLocks noGrp="1"/>
          </p:cNvSpPr>
          <p:nvPr>
            <p:ph idx="1"/>
          </p:nvPr>
        </p:nvSpPr>
        <p:spPr>
          <a:xfrm>
            <a:off x="609600" y="1712913"/>
            <a:ext cx="10972800" cy="4895850"/>
          </a:xfrm>
        </p:spPr>
        <p:txBody>
          <a:bodyPr/>
          <a:lstStyle/>
          <a:p>
            <a:r>
              <a:rPr lang="tr-TR" sz="3200" dirty="0">
                <a:ea typeface="MS PGothic" charset="0"/>
              </a:rPr>
              <a:t>Lee ve Dirk aynı uçuş için ekonomi-sınıfı uçak bileti alıyor.  Lee bileti iki hafta önce aldığı için, </a:t>
            </a:r>
            <a:r>
              <a:rPr lang="tr-TR" sz="3200" dirty="0" err="1">
                <a:ea typeface="MS PGothic" charset="0"/>
              </a:rPr>
              <a:t>Dirk'e</a:t>
            </a:r>
            <a:r>
              <a:rPr lang="tr-TR" sz="3200" dirty="0">
                <a:ea typeface="MS PGothic" charset="0"/>
              </a:rPr>
              <a:t> göre $83 daha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933267" y="34290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aynıdır ve fiyat farkının nedeni maliyet farkıyla alakalı değildir.</a:t>
            </a:r>
          </a:p>
        </p:txBody>
      </p:sp>
      <p:pic>
        <p:nvPicPr>
          <p:cNvPr id="59396" name="Picture 6" descr="I:\DirkTextbookN\Jpegs(All)\VOLUME_1_MICRO_Class-test\11_PRINECO_CH02.jpg"/>
          <p:cNvPicPr>
            <a:picLocks noChangeAspect="1" noChangeArrowheads="1"/>
          </p:cNvPicPr>
          <p:nvPr/>
        </p:nvPicPr>
        <p:blipFill>
          <a:blip r:embed="rId3">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0418" name="Content Placeholder 2"/>
          <p:cNvSpPr>
            <a:spLocks noGrp="1"/>
          </p:cNvSpPr>
          <p:nvPr>
            <p:ph idx="1"/>
          </p:nvPr>
        </p:nvSpPr>
        <p:spPr>
          <a:xfrm>
            <a:off x="609600" y="1712913"/>
            <a:ext cx="10972800" cy="4895850"/>
          </a:xfrm>
        </p:spPr>
        <p:txBody>
          <a:bodyPr/>
          <a:lstStyle/>
          <a:p>
            <a:r>
              <a:rPr lang="tr-TR" sz="3200" dirty="0" err="1">
                <a:ea typeface="MS PGothic" charset="0"/>
              </a:rPr>
              <a:t>Jaime</a:t>
            </a:r>
            <a:r>
              <a:rPr lang="tr-TR" sz="3200" dirty="0">
                <a:ea typeface="MS PGothic" charset="0"/>
              </a:rPr>
              <a:t> arabasının yağını </a:t>
            </a:r>
            <a:r>
              <a:rPr lang="tr-TR" sz="3200" dirty="0" err="1">
                <a:ea typeface="MS PGothic" charset="0"/>
              </a:rPr>
              <a:t>Cars</a:t>
            </a:r>
            <a:r>
              <a:rPr lang="tr-TR" sz="3200" dirty="0">
                <a:ea typeface="MS PGothic" charset="0"/>
              </a:rPr>
              <a:t> N</a:t>
            </a:r>
            <a:r>
              <a:rPr lang="tr-TR" altLang="ja-JP" sz="3200" dirty="0">
                <a:ea typeface="MS PGothic" charset="0"/>
              </a:rPr>
              <a:t>' </a:t>
            </a:r>
            <a:r>
              <a:rPr lang="tr-TR" altLang="ja-JP" sz="3200" dirty="0" err="1">
                <a:ea typeface="MS PGothic" charset="0"/>
              </a:rPr>
              <a:t>Stuff</a:t>
            </a:r>
            <a:r>
              <a:rPr lang="tr-TR" altLang="ja-JP" sz="3200" dirty="0">
                <a:ea typeface="MS PGothic" charset="0"/>
              </a:rPr>
              <a:t> adlı tamircide $30'a değiştirtiyor ve </a:t>
            </a:r>
            <a:r>
              <a:rPr lang="tr-TR" altLang="ja-JP" sz="3200" dirty="0" err="1">
                <a:ea typeface="MS PGothic" charset="0"/>
              </a:rPr>
              <a:t>Katie</a:t>
            </a:r>
            <a:r>
              <a:rPr lang="tr-TR" altLang="ja-JP" sz="3200" dirty="0">
                <a:ea typeface="MS PGothic" charset="0"/>
              </a:rPr>
              <a:t> ise kendi arabasını </a:t>
            </a:r>
            <a:r>
              <a:rPr lang="tr-TR" altLang="ja-JP" sz="3200" dirty="0" err="1">
                <a:ea typeface="MS PGothic" charset="0"/>
              </a:rPr>
              <a:t>Automobiles</a:t>
            </a:r>
            <a:r>
              <a:rPr lang="tr-TR" altLang="ja-JP" sz="3200" dirty="0">
                <a:ea typeface="MS PGothic" charset="0"/>
              </a:rPr>
              <a:t> </a:t>
            </a:r>
            <a:r>
              <a:rPr lang="tr-TR" altLang="ja-JP" sz="3200" dirty="0" err="1">
                <a:ea typeface="MS PGothic" charset="0"/>
              </a:rPr>
              <a:t>Incorporated</a:t>
            </a:r>
            <a:r>
              <a:rPr lang="tr-TR" altLang="ja-JP" sz="3200" dirty="0">
                <a:ea typeface="MS PGothic" charset="0"/>
              </a:rPr>
              <a:t> adlı tamircide $25'a değiştirtiyor.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199" y="3886201"/>
            <a:ext cx="4132613"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İki firma farklı ürün sunuyor. Belki de kalite ve maliyet farkı vardır.</a:t>
            </a:r>
          </a:p>
        </p:txBody>
      </p:sp>
      <p:pic>
        <p:nvPicPr>
          <p:cNvPr id="60420" name="Picture 6" descr="G:\DirkTextbookN\Jpegs(All)\JpegsBatch3LateJuly\iStock_000018885546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1442" name="Content Placeholder 2"/>
          <p:cNvSpPr>
            <a:spLocks noGrp="1"/>
          </p:cNvSpPr>
          <p:nvPr>
            <p:ph idx="1"/>
          </p:nvPr>
        </p:nvSpPr>
        <p:spPr>
          <a:xfrm>
            <a:off x="609600" y="1712913"/>
            <a:ext cx="10972800" cy="4895850"/>
          </a:xfrm>
        </p:spPr>
        <p:txBody>
          <a:bodyPr/>
          <a:lstStyle/>
          <a:p>
            <a:r>
              <a:rPr lang="tr-TR" sz="3200" dirty="0">
                <a:ea typeface="MS PGothic" charset="0"/>
              </a:rPr>
              <a:t>Joe ve </a:t>
            </a:r>
            <a:r>
              <a:rPr lang="tr-TR" sz="3200" dirty="0" err="1">
                <a:ea typeface="MS PGothic" charset="0"/>
              </a:rPr>
              <a:t>Sheila</a:t>
            </a:r>
            <a:r>
              <a:rPr lang="tr-TR" sz="3200" dirty="0">
                <a:ea typeface="MS PGothic" charset="0"/>
              </a:rPr>
              <a:t> bale gösterimine bilet alıp yan yana oturuyorlar. Joe öğrenci indirimi nedeniyle </a:t>
            </a:r>
            <a:r>
              <a:rPr lang="tr-TR" sz="3200" dirty="0" err="1">
                <a:ea typeface="MS PGothic" charset="0"/>
              </a:rPr>
              <a:t>Sheila'a</a:t>
            </a:r>
            <a:r>
              <a:rPr lang="tr-TR" sz="3200" dirty="0">
                <a:ea typeface="MS PGothic" charset="0"/>
              </a:rPr>
              <a:t> göre $5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1444"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2466" name="Content Placeholder 2"/>
          <p:cNvSpPr>
            <a:spLocks noGrp="1"/>
          </p:cNvSpPr>
          <p:nvPr>
            <p:ph idx="1"/>
          </p:nvPr>
        </p:nvSpPr>
        <p:spPr>
          <a:xfrm>
            <a:off x="609600" y="1712913"/>
            <a:ext cx="10972800" cy="4895850"/>
          </a:xfrm>
        </p:spPr>
        <p:txBody>
          <a:bodyPr/>
          <a:lstStyle/>
          <a:p>
            <a:r>
              <a:rPr lang="tr-TR" sz="3200" dirty="0">
                <a:ea typeface="MS PGothic" charset="0"/>
              </a:rPr>
              <a:t>Lincoln, Nebraska'da benzin fiyatı = $3.49</a:t>
            </a:r>
            <a:br>
              <a:rPr lang="tr-TR" sz="3200" dirty="0">
                <a:ea typeface="MS PGothic" charset="0"/>
              </a:rPr>
            </a:br>
            <a:r>
              <a:rPr lang="tr-TR" sz="3200" dirty="0">
                <a:ea typeface="MS PGothic" charset="0"/>
              </a:rPr>
              <a:t>Austin, Texas'ta benzin fiyatı = $3.79</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Austin'e benzini getirmenin maliyeti yüksek olabilir. Ayrıca ürünü iki farklı firma satıyor.</a:t>
            </a:r>
          </a:p>
        </p:txBody>
      </p:sp>
      <p:pic>
        <p:nvPicPr>
          <p:cNvPr id="62468" name="Picture 6" descr="G:\DirkTextbookN\Jpegs(All)\JpegsBatch3LateJuly\iStock_000020450570Small.jpg"/>
          <p:cNvPicPr>
            <a:picLocks noChangeAspect="1" noChangeArrowheads="1"/>
          </p:cNvPicPr>
          <p:nvPr/>
        </p:nvPicPr>
        <p:blipFill>
          <a:blip r:embed="rId3">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3490" name="Content Placeholder 2"/>
          <p:cNvSpPr>
            <a:spLocks noGrp="1"/>
          </p:cNvSpPr>
          <p:nvPr>
            <p:ph idx="1"/>
          </p:nvPr>
        </p:nvSpPr>
        <p:spPr>
          <a:xfrm>
            <a:off x="609600" y="1712913"/>
            <a:ext cx="10972800" cy="4895850"/>
          </a:xfrm>
        </p:spPr>
        <p:txBody>
          <a:bodyPr/>
          <a:lstStyle/>
          <a:p>
            <a:r>
              <a:rPr lang="tr-TR" sz="3200" dirty="0" err="1">
                <a:ea typeface="MS PGothic" charset="0"/>
              </a:rPr>
              <a:t>Bart</a:t>
            </a:r>
            <a:r>
              <a:rPr lang="tr-TR" sz="3200" dirty="0">
                <a:ea typeface="MS PGothic" charset="0"/>
              </a:rPr>
              <a:t> ve Lisa diskoya gidiyor. </a:t>
            </a:r>
            <a:r>
              <a:rPr lang="tr-TR" sz="3200" dirty="0" err="1">
                <a:ea typeface="MS PGothic" charset="0"/>
              </a:rPr>
              <a:t>Bart'ın</a:t>
            </a:r>
            <a:r>
              <a:rPr lang="tr-TR" sz="3200" dirty="0">
                <a:ea typeface="MS PGothic" charset="0"/>
              </a:rPr>
              <a:t> giriş ücreti ödemesi gerekirken Lisa "</a:t>
            </a:r>
            <a:r>
              <a:rPr lang="tr-TR" altLang="ja-JP" sz="3200" dirty="0">
                <a:ea typeface="MS PGothic" charset="0"/>
              </a:rPr>
              <a:t>Leydiler Gecesi" özel indirimi nedeniyle ücretsiz giriyor.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3492" name="Picture 6" descr="I:\DirkTextbookN\Jpegs(All)\VOLUME_1_MICRO_Class-test\02_PRINECO_CH09.jpg"/>
          <p:cNvPicPr>
            <a:picLocks noChangeAspect="1" noChangeArrowheads="1"/>
          </p:cNvPicPr>
          <p:nvPr/>
        </p:nvPicPr>
        <p:blipFill>
          <a:blip r:embed="rId3">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tr-TR" altLang="en-US" sz="4400" b="1" dirty="0">
                <a:ea typeface="MS PGothic" charset="-128"/>
                <a:cs typeface="Arial" charset="0"/>
              </a:rPr>
              <a:t>Ekonomi: </a:t>
            </a:r>
            <a:r>
              <a:rPr lang="tr-TR" altLang="en-US" sz="4400" b="1" i="1" dirty="0" err="1">
                <a:ea typeface="MS PGothic" charset="-128"/>
                <a:cs typeface="Arial" charset="0"/>
              </a:rPr>
              <a:t>Ally</a:t>
            </a:r>
            <a:r>
              <a:rPr lang="tr-TR" altLang="en-US" sz="4400" b="1" i="1" dirty="0">
                <a:ea typeface="MS PGothic" charset="-128"/>
                <a:cs typeface="Arial" charset="0"/>
              </a:rPr>
              <a:t> Bank Commercial</a:t>
            </a:r>
          </a:p>
        </p:txBody>
      </p:sp>
      <p:sp>
        <p:nvSpPr>
          <p:cNvPr id="13315" name="Content Placeholder 2"/>
          <p:cNvSpPr>
            <a:spLocks noGrp="1"/>
          </p:cNvSpPr>
          <p:nvPr>
            <p:ph idx="4294967295"/>
          </p:nvPr>
        </p:nvSpPr>
        <p:spPr>
          <a:xfrm>
            <a:off x="295274" y="1736664"/>
            <a:ext cx="10784403" cy="1527175"/>
          </a:xfrm>
        </p:spPr>
        <p:txBody>
          <a:bodyPr/>
          <a:lstStyle/>
          <a:p>
            <a:r>
              <a:rPr lang="tr-TR" altLang="en-US" sz="3200" dirty="0">
                <a:ea typeface="MS PGothic" charset="-128"/>
                <a:cs typeface="Arial" charset="0"/>
              </a:rPr>
              <a:t>"</a:t>
            </a:r>
            <a:r>
              <a:rPr lang="tr-TR" altLang="en-US" sz="3200" dirty="0" err="1">
                <a:ea typeface="MS PGothic" charset="-128"/>
                <a:cs typeface="Arial" charset="0"/>
              </a:rPr>
              <a:t>All</a:t>
            </a:r>
            <a:r>
              <a:rPr lang="tr-TR" altLang="en-US" sz="3200" dirty="0">
                <a:ea typeface="MS PGothic" charset="-128"/>
                <a:cs typeface="Arial" charset="0"/>
              </a:rPr>
              <a:t> Bank Commercial"</a:t>
            </a:r>
            <a:endParaRPr lang="tr-TR" sz="3200" dirty="0">
              <a:ea typeface="MS PGothic" charset="0"/>
            </a:endParaRPr>
          </a:p>
          <a:p>
            <a:pPr lvl="1"/>
            <a:r>
              <a:rPr lang="tr-TR" altLang="en-US" sz="2800" dirty="0">
                <a:ea typeface="MS PGothic" charset="-128"/>
                <a:cs typeface="Arial" charset="0"/>
              </a:rPr>
              <a:t>"Midilli ister misin?"</a:t>
            </a:r>
          </a:p>
          <a:p>
            <a:pPr lvl="1"/>
            <a:r>
              <a:rPr lang="tr-TR" altLang="en-US" sz="2400" dirty="0">
                <a:ea typeface="MS PGothic" charset="-128"/>
                <a:cs typeface="Arial" charset="0"/>
              </a:rPr>
              <a:t>"Çocuklar bile birini dışlamanın/birinden bir şey sakınmanın doğru olmadığını biliyor."</a:t>
            </a:r>
            <a:endParaRPr lang="tr-TR" sz="2400" dirty="0">
              <a:ea typeface="MS PGothic" charset="0"/>
            </a:endParaRPr>
          </a:p>
          <a:p>
            <a:pPr marL="342900" indent="-342900">
              <a:buFontTx/>
              <a:buChar char="•"/>
            </a:pPr>
            <a:endParaRPr lang="tr-TR" altLang="en-US" sz="2800" dirty="0">
              <a:ea typeface="MS PGothic" charset="-128"/>
              <a:cs typeface="Arial" charset="0"/>
            </a:endParaRPr>
          </a:p>
          <a:p>
            <a:pPr marL="342900" indent="-342900">
              <a:buFontTx/>
              <a:buChar char="•"/>
            </a:pPr>
            <a:endParaRPr lang="tr-TR"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4514" name="Content Placeholder 2"/>
          <p:cNvSpPr>
            <a:spLocks noGrp="1"/>
          </p:cNvSpPr>
          <p:nvPr>
            <p:ph idx="1"/>
          </p:nvPr>
        </p:nvSpPr>
        <p:spPr>
          <a:xfrm>
            <a:off x="609600" y="1712913"/>
            <a:ext cx="10972800" cy="4895850"/>
          </a:xfrm>
        </p:spPr>
        <p:txBody>
          <a:bodyPr/>
          <a:lstStyle/>
          <a:p>
            <a:r>
              <a:rPr lang="tr-TR" sz="3200" dirty="0">
                <a:ea typeface="MS PGothic" charset="0"/>
              </a:rPr>
              <a:t>Mark ve </a:t>
            </a:r>
            <a:r>
              <a:rPr lang="tr-TR" sz="3200" dirty="0" err="1">
                <a:ea typeface="MS PGothic" charset="0"/>
              </a:rPr>
              <a:t>JoAnn</a:t>
            </a:r>
            <a:r>
              <a:rPr lang="tr-TR" sz="3200" dirty="0">
                <a:ea typeface="MS PGothic" charset="0"/>
              </a:rPr>
              <a:t> yerel marketten birer kutu mısır gevreği alıyor. </a:t>
            </a:r>
            <a:r>
              <a:rPr lang="tr-TR" sz="3200" dirty="0" err="1">
                <a:ea typeface="MS PGothic" charset="0"/>
              </a:rPr>
              <a:t>JoAnn</a:t>
            </a:r>
            <a:r>
              <a:rPr lang="tr-TR" sz="3200" dirty="0">
                <a:ea typeface="MS PGothic" charset="0"/>
              </a:rPr>
              <a:t> kupon kullanarak $1.00'lık indirim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tr-TR" b="1" dirty="0">
                <a:ea typeface="MS PGothic" charset="0"/>
              </a:rPr>
              <a:t>Sonuç</a:t>
            </a:r>
          </a:p>
        </p:txBody>
      </p:sp>
      <p:sp>
        <p:nvSpPr>
          <p:cNvPr id="66562" name="Content Placeholder 2"/>
          <p:cNvSpPr>
            <a:spLocks noGrp="1"/>
          </p:cNvSpPr>
          <p:nvPr>
            <p:ph idx="1"/>
          </p:nvPr>
        </p:nvSpPr>
        <p:spPr>
          <a:xfrm>
            <a:off x="609600" y="1712913"/>
            <a:ext cx="10972800" cy="4895850"/>
          </a:xfrm>
        </p:spPr>
        <p:txBody>
          <a:bodyPr/>
          <a:lstStyle/>
          <a:p>
            <a:r>
              <a:rPr lang="tr-TR" sz="2800" dirty="0">
                <a:ea typeface="MS PGothic" charset="0"/>
              </a:rPr>
              <a:t>Tam rekabetçi ve tekel piyasaları çok ender görüldüğü için fiyat ayrımcılığı diğer birçok piyasanın nasıl işlediğini görmemize yardım eder. </a:t>
            </a:r>
          </a:p>
          <a:p>
            <a:r>
              <a:rPr lang="tr-TR" sz="2800" dirty="0">
                <a:ea typeface="MS PGothic" charset="0"/>
              </a:rPr>
              <a:t>Fiyat ayrımcılığının genel kuralı:</a:t>
            </a:r>
          </a:p>
          <a:p>
            <a:pPr lvl="1"/>
            <a:r>
              <a:rPr lang="tr-TR" sz="2400" dirty="0">
                <a:ea typeface="MS PGothic" charset="0"/>
              </a:rPr>
              <a:t>Talebi inelastik olan tüketici grubuna yüksek fiyat uygula.</a:t>
            </a:r>
          </a:p>
          <a:p>
            <a:pPr lvl="1"/>
            <a:r>
              <a:rPr lang="tr-TR" sz="2400" dirty="0">
                <a:ea typeface="MS PGothic" charset="0"/>
              </a:rPr>
              <a:t>Talebi elastik olan tüketici grubuna düşük fiyat uygula.</a:t>
            </a:r>
          </a:p>
          <a:p>
            <a:r>
              <a:rPr lang="tr-TR" sz="2800" dirty="0">
                <a:ea typeface="MS PGothic" charset="0"/>
              </a:rPr>
              <a:t>Fiyat ayrımcılığının sonucu</a:t>
            </a:r>
          </a:p>
          <a:p>
            <a:pPr lvl="1"/>
            <a:r>
              <a:rPr lang="tr-TR" sz="2400" dirty="0">
                <a:ea typeface="MS PGothic" charset="0"/>
              </a:rPr>
              <a:t>Toplum refahını arttırır.</a:t>
            </a:r>
          </a:p>
          <a:p>
            <a:pPr lvl="1"/>
            <a:r>
              <a:rPr lang="tr-TR" sz="2400" dirty="0">
                <a:ea typeface="MS PGothic" charset="0"/>
              </a:rPr>
              <a:t>Kaybı azaltır.</a:t>
            </a:r>
          </a:p>
          <a:p>
            <a:pPr lvl="1"/>
            <a:r>
              <a:rPr lang="tr-TR" sz="2400" dirty="0">
                <a:ea typeface="MS PGothic" charset="0"/>
              </a:rPr>
              <a:t>Daha etkin bir sonuç oluşturur.</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68610" name="Content Placeholder 2"/>
          <p:cNvSpPr>
            <a:spLocks noGrp="1"/>
          </p:cNvSpPr>
          <p:nvPr>
            <p:ph idx="1"/>
          </p:nvPr>
        </p:nvSpPr>
        <p:spPr>
          <a:xfrm>
            <a:off x="609600" y="1712913"/>
            <a:ext cx="10972800" cy="4895850"/>
          </a:xfrm>
        </p:spPr>
        <p:txBody>
          <a:bodyPr/>
          <a:lstStyle/>
          <a:p>
            <a:r>
              <a:rPr lang="tr-TR" sz="3200" dirty="0">
                <a:ea typeface="MS PGothic" charset="0"/>
              </a:rPr>
              <a:t>Bir firmanın birden fazla fiyat talep edebilmesi için (fiyat ayrımcılığı) öncelikle biraz da olsa piyasa gücünün olması gerekir.</a:t>
            </a:r>
          </a:p>
          <a:p>
            <a:r>
              <a:rPr lang="tr-TR" sz="3200" dirty="0">
                <a:ea typeface="MS PGothic" charset="0"/>
              </a:rPr>
              <a:t>Fiyat ayrımcılığı şu durumlarda uygulanabilir:</a:t>
            </a:r>
          </a:p>
          <a:p>
            <a:pPr lvl="1"/>
            <a:r>
              <a:rPr lang="tr-TR" sz="2800" dirty="0">
                <a:ea typeface="MS PGothic" charset="0"/>
              </a:rPr>
              <a:t>Firmaların aşağı-eğimli talep eğrileri olduğunda.</a:t>
            </a:r>
          </a:p>
          <a:p>
            <a:pPr lvl="1"/>
            <a:r>
              <a:rPr lang="tr-TR" sz="2800" dirty="0">
                <a:ea typeface="MS PGothic" charset="0"/>
              </a:rPr>
              <a:t>Firmalar talebin fiyat esnekliği farklı olan farklı tüketici gruplarını belirleyebildiğinde/ayrıştırabildiğinde.</a:t>
            </a:r>
          </a:p>
          <a:p>
            <a:pPr lvl="1"/>
            <a:r>
              <a:rPr lang="tr-TR" sz="2800" dirty="0">
                <a:ea typeface="MS PGothic" charset="0"/>
              </a:rPr>
              <a:t>Firmalar müşterileri arasında tekrar satımı engelleyebildiğinde.</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70658" name="Content Placeholder 2"/>
          <p:cNvSpPr>
            <a:spLocks noGrp="1"/>
          </p:cNvSpPr>
          <p:nvPr>
            <p:ph idx="1"/>
          </p:nvPr>
        </p:nvSpPr>
        <p:spPr>
          <a:xfrm>
            <a:off x="609599" y="1712913"/>
            <a:ext cx="11301351" cy="4895850"/>
          </a:xfrm>
        </p:spPr>
        <p:txBody>
          <a:bodyPr/>
          <a:lstStyle/>
          <a:p>
            <a:r>
              <a:rPr lang="tr-TR" dirty="0">
                <a:ea typeface="MS PGothic" charset="0"/>
              </a:rPr>
              <a:t>Fiyat ayrımcılığı altında</a:t>
            </a:r>
          </a:p>
          <a:p>
            <a:pPr lvl="1"/>
            <a:r>
              <a:rPr lang="tr-TR" dirty="0">
                <a:ea typeface="MS PGothic" charset="0"/>
              </a:rPr>
              <a:t>Bazı tüketiciler yüksek fiyat öder.</a:t>
            </a:r>
          </a:p>
          <a:p>
            <a:pPr lvl="1"/>
            <a:r>
              <a:rPr lang="tr-TR" dirty="0">
                <a:ea typeface="MS PGothic" charset="0"/>
              </a:rPr>
              <a:t>Diğerleri indirimli fiyatı öder.</a:t>
            </a:r>
          </a:p>
          <a:p>
            <a:r>
              <a:rPr lang="tr-TR" dirty="0">
                <a:ea typeface="MS PGothic" charset="0"/>
              </a:rPr>
              <a:t>Fiyat ayrımcılığı</a:t>
            </a:r>
          </a:p>
          <a:p>
            <a:pPr lvl="1"/>
            <a:r>
              <a:rPr lang="tr-TR" dirty="0">
                <a:ea typeface="MS PGothic" charset="0"/>
              </a:rPr>
              <a:t>Firma için karlıdır.</a:t>
            </a:r>
          </a:p>
          <a:p>
            <a:pPr lvl="1"/>
            <a:r>
              <a:rPr lang="tr-TR" dirty="0">
                <a:ea typeface="MS PGothic" charset="0"/>
              </a:rPr>
              <a:t>Kaybı azaltır.</a:t>
            </a:r>
          </a:p>
          <a:p>
            <a:pPr lvl="1"/>
            <a:r>
              <a:rPr lang="tr-TR" dirty="0">
                <a:ea typeface="MS PGothic" charset="0"/>
              </a:rPr>
              <a:t>Yüksek çıktı seviyesinin yeniden sağlanmasına yardım eder.</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Aşağıdaki mal ve hizmetlerden hangisi bir firma tarafından farklı fiyat uygulanarak en başarılı şekilde satılabilir?</a:t>
            </a:r>
          </a:p>
          <a:p>
            <a:pPr marL="971550" lvl="1" indent="-514350" eaLnBrk="1" hangingPunct="1">
              <a:buFont typeface="Calibri" charset="0"/>
              <a:buAutoNum type="alphaUcPeriod"/>
            </a:pPr>
            <a:r>
              <a:rPr lang="tr-TR" sz="2800" dirty="0">
                <a:ea typeface="MS PGothic" charset="0"/>
              </a:rPr>
              <a:t>Ekonomi ders kitabı</a:t>
            </a:r>
          </a:p>
          <a:p>
            <a:pPr marL="971550" lvl="1" indent="-514350" eaLnBrk="1" hangingPunct="1">
              <a:buFont typeface="Calibri" charset="0"/>
              <a:buAutoNum type="alphaUcPeriod"/>
            </a:pPr>
            <a:r>
              <a:rPr lang="tr-TR" sz="2800" dirty="0">
                <a:ea typeface="MS PGothic" charset="0"/>
              </a:rPr>
              <a:t>Saç kesimi</a:t>
            </a:r>
          </a:p>
          <a:p>
            <a:pPr marL="971550" lvl="1" indent="-514350" eaLnBrk="1" hangingPunct="1">
              <a:buFont typeface="Calibri" charset="0"/>
              <a:buAutoNum type="alphaUcPeriod"/>
            </a:pPr>
            <a:r>
              <a:rPr lang="tr-TR" sz="2800" dirty="0">
                <a:ea typeface="MS PGothic" charset="0"/>
              </a:rPr>
              <a:t>Şekerleme</a:t>
            </a:r>
          </a:p>
          <a:p>
            <a:pPr marL="971550" lvl="1" indent="-514350" eaLnBrk="1" hangingPunct="1">
              <a:buFont typeface="Calibri" charset="0"/>
              <a:buAutoNum type="alphaUcPeriod"/>
            </a:pPr>
            <a:r>
              <a:rPr lang="tr-TR" sz="2800" dirty="0">
                <a:ea typeface="MS PGothic" charset="0"/>
              </a:rPr>
              <a:t>Üniversite kılık kıyafeti</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Dirk, soslu tavuk alıyor. Lee ise kaşarlı tavuk alıyor. İki kişi de bu ürünlere farklı fiyatlar ödüyor. Bu durum aşağıdakilerden hangisine bir örnek teşkil eder?</a:t>
            </a:r>
          </a:p>
          <a:p>
            <a:pPr marL="971550" lvl="1" indent="-514350" eaLnBrk="1" hangingPunct="1">
              <a:buFont typeface="Calibri" charset="0"/>
              <a:buAutoNum type="alphaUcPeriod"/>
            </a:pPr>
            <a:r>
              <a:rPr lang="tr-TR" sz="2800" dirty="0">
                <a:ea typeface="MS PGothic" charset="0"/>
              </a:rPr>
              <a:t>Talep kaymasına</a:t>
            </a:r>
          </a:p>
          <a:p>
            <a:pPr marL="971550" lvl="1" indent="-514350" eaLnBrk="1" hangingPunct="1">
              <a:buFont typeface="Calibri" charset="0"/>
              <a:buAutoNum type="alphaUcPeriod"/>
            </a:pPr>
            <a:r>
              <a:rPr lang="tr-TR" sz="2800" dirty="0">
                <a:ea typeface="MS PGothic" charset="0"/>
              </a:rPr>
              <a:t>İnelastik talebe</a:t>
            </a:r>
          </a:p>
          <a:p>
            <a:pPr marL="971550" lvl="1" indent="-514350" eaLnBrk="1" hangingPunct="1">
              <a:buFont typeface="Calibri" charset="0"/>
              <a:buAutoNum type="alphaUcPeriod"/>
            </a:pPr>
            <a:r>
              <a:rPr lang="tr-TR" sz="2800" dirty="0">
                <a:ea typeface="MS PGothic" charset="0"/>
              </a:rPr>
              <a:t>Fiyat ayrımcılığına</a:t>
            </a:r>
          </a:p>
          <a:p>
            <a:pPr marL="971550" lvl="1" indent="-514350" eaLnBrk="1" hangingPunct="1">
              <a:buFont typeface="Calibri" charset="0"/>
              <a:buAutoNum type="alphaUcPeriod"/>
            </a:pPr>
            <a:r>
              <a:rPr lang="tr-TR" sz="2800" dirty="0">
                <a:ea typeface="MS PGothic" charset="0"/>
              </a:rPr>
              <a:t>Yukarıdakilerden hiç birine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İki tüketici grubunun olduğu bir piyasada fiyat ayrımcılığını uygulayabilmek için genel kural inelastik gruba ______ fiyat uygulanması ve elastik gruba ise ______ fiyat uygulanmasıdır.</a:t>
            </a:r>
            <a:endParaRPr lang="tr-TR" sz="2800" dirty="0">
              <a:ea typeface="MS PGothic" charset="0"/>
            </a:endParaRPr>
          </a:p>
          <a:p>
            <a:pPr marL="971550" lvl="1" indent="-514350" eaLnBrk="1" hangingPunct="1">
              <a:buFont typeface="Calibri" charset="0"/>
              <a:buAutoNum type="alphaUcPeriod"/>
            </a:pPr>
            <a:r>
              <a:rPr lang="tr-TR" sz="2800" dirty="0">
                <a:ea typeface="MS PGothic" charset="0"/>
              </a:rPr>
              <a:t>yüksek; düşük</a:t>
            </a:r>
          </a:p>
          <a:p>
            <a:pPr marL="971550" lvl="1" indent="-514350" eaLnBrk="1" hangingPunct="1">
              <a:buFont typeface="Calibri" charset="0"/>
              <a:buAutoNum type="alphaUcPeriod"/>
            </a:pPr>
            <a:r>
              <a:rPr lang="tr-TR" sz="2800" dirty="0">
                <a:ea typeface="MS PGothic" charset="0"/>
              </a:rPr>
              <a:t>düşük; yüksek</a:t>
            </a:r>
          </a:p>
          <a:p>
            <a:pPr marL="971550" lvl="1" indent="-514350" eaLnBrk="1" hangingPunct="1">
              <a:buFont typeface="Calibri" charset="0"/>
              <a:buAutoNum type="alphaUcPeriod"/>
            </a:pPr>
            <a:r>
              <a:rPr lang="tr-TR" sz="2800" dirty="0">
                <a:ea typeface="MS PGothic" charset="0"/>
              </a:rPr>
              <a:t>pozitif; negatif</a:t>
            </a:r>
          </a:p>
          <a:p>
            <a:pPr marL="971550" lvl="1" indent="-514350" eaLnBrk="1" hangingPunct="1">
              <a:buFont typeface="Calibri" charset="0"/>
              <a:buAutoNum type="alphaUcPeriod"/>
            </a:pPr>
            <a:r>
              <a:rPr lang="tr-TR" sz="2800" dirty="0">
                <a:ea typeface="MS PGothic" charset="0"/>
              </a:rPr>
              <a:t>negatif; pozitif</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Hangi piyasa ve fiyatlandırma yapısı en az tüketici fazlasına sahiptir?</a:t>
            </a:r>
          </a:p>
          <a:p>
            <a:pPr marL="971550" lvl="1" indent="-514350" eaLnBrk="1" hangingPunct="1">
              <a:buFont typeface="Calibri" charset="0"/>
              <a:buAutoNum type="alphaUcPeriod"/>
            </a:pPr>
            <a:r>
              <a:rPr lang="tr-TR" sz="2800" dirty="0">
                <a:ea typeface="MS PGothic" charset="0"/>
              </a:rPr>
              <a:t>Tam rekabetçi</a:t>
            </a:r>
          </a:p>
          <a:p>
            <a:pPr marL="971550" lvl="1" indent="-514350" eaLnBrk="1" hangingPunct="1">
              <a:buFont typeface="Calibri" charset="0"/>
              <a:buAutoNum type="alphaUcPeriod"/>
            </a:pPr>
            <a:r>
              <a:rPr lang="tr-TR" sz="2800" dirty="0">
                <a:ea typeface="MS PGothic" charset="0"/>
              </a:rPr>
              <a:t>Tekel (tek fiyat)</a:t>
            </a:r>
          </a:p>
          <a:p>
            <a:pPr marL="971550" lvl="1" indent="-514350" eaLnBrk="1" hangingPunct="1">
              <a:buFont typeface="Calibri" charset="0"/>
              <a:buAutoNum type="alphaUcPeriod"/>
            </a:pPr>
            <a:r>
              <a:rPr lang="tr-TR" sz="2800" dirty="0">
                <a:ea typeface="MS PGothic" charset="0"/>
              </a:rPr>
              <a:t>İki farklı fiyat talep eden fiyat ayrımcılığı uygulayan bir tekel</a:t>
            </a:r>
          </a:p>
          <a:p>
            <a:pPr marL="971550" lvl="1" indent="-514350" eaLnBrk="1" hangingPunct="1">
              <a:buFont typeface="Calibri" charset="0"/>
              <a:buAutoNum type="alphaUcPeriod"/>
            </a:pPr>
            <a:r>
              <a:rPr lang="tr-TR" sz="2800" dirty="0">
                <a:ea typeface="MS PGothic" charset="0"/>
              </a:rPr>
              <a:t>Tam fiyat ayrımcılığı uygulayan bir tekel</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Neden bir grup tüketici (A) diğer grup tüketiciden (B) daha elastiktir (veya fiyat daha önemlidir)?</a:t>
            </a:r>
          </a:p>
          <a:p>
            <a:pPr marL="971550" lvl="1" indent="-514350" eaLnBrk="1" hangingPunct="1">
              <a:buFont typeface="Calibri" charset="0"/>
              <a:buAutoNum type="alphaUcPeriod"/>
            </a:pPr>
            <a:r>
              <a:rPr lang="tr-TR" sz="2800" dirty="0">
                <a:ea typeface="MS PGothic" charset="0"/>
              </a:rPr>
              <a:t>A grubunun geliri daha az olabilir.</a:t>
            </a:r>
          </a:p>
          <a:p>
            <a:pPr marL="971550" lvl="1" indent="-514350" eaLnBrk="1" hangingPunct="1">
              <a:buFont typeface="Calibri" charset="0"/>
              <a:buAutoNum type="alphaUcPeriod"/>
            </a:pPr>
            <a:r>
              <a:rPr lang="tr-TR" sz="2800" dirty="0">
                <a:ea typeface="MS PGothic" charset="0"/>
              </a:rPr>
              <a:t>A grubunun ürün için zevk ve tercihleri daha düşük olabilir.</a:t>
            </a:r>
          </a:p>
          <a:p>
            <a:pPr marL="971550" lvl="1" indent="-514350" eaLnBrk="1" hangingPunct="1">
              <a:buFont typeface="Calibri" charset="0"/>
              <a:buAutoNum type="alphaUcPeriod"/>
            </a:pPr>
            <a:r>
              <a:rPr lang="tr-TR" sz="2800" dirty="0">
                <a:ea typeface="MS PGothic" charset="0"/>
              </a:rPr>
              <a:t>Yukarıdaki iki seçenek de doğru olabilir.</a:t>
            </a:r>
          </a:p>
          <a:p>
            <a:pPr marL="971550" lvl="1" indent="-514350" eaLnBrk="1" hangingPunct="1">
              <a:buFont typeface="Calibri" charset="0"/>
              <a:buAutoNum type="alphaUcPeriod"/>
            </a:pPr>
            <a:r>
              <a:rPr lang="tr-TR" sz="2800" dirty="0">
                <a:ea typeface="MS PGothic" charset="0"/>
              </a:rPr>
              <a:t>Yukarıdakilerin hiçbiri doğru değildir.</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373949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tr-TR" b="1" dirty="0">
                <a:ea typeface="MS PGothic" charset="0"/>
              </a:rPr>
              <a:t>Önemli Sorular</a:t>
            </a:r>
          </a:p>
        </p:txBody>
      </p:sp>
      <p:sp>
        <p:nvSpPr>
          <p:cNvPr id="7171" name="Content Placeholder 2"/>
          <p:cNvSpPr>
            <a:spLocks noGrp="1"/>
          </p:cNvSpPr>
          <p:nvPr>
            <p:ph idx="1"/>
          </p:nvPr>
        </p:nvSpPr>
        <p:spPr>
          <a:xfrm>
            <a:off x="112892" y="1550393"/>
            <a:ext cx="11966221" cy="5613029"/>
          </a:xfrm>
        </p:spPr>
        <p:txBody>
          <a:bodyPr/>
          <a:lstStyle/>
          <a:p>
            <a:r>
              <a:rPr lang="tr-TR" sz="3200" dirty="0">
                <a:ea typeface="MS PGothic" charset="0"/>
              </a:rPr>
              <a:t>Fiyat ayrımcılığı nedir?</a:t>
            </a:r>
          </a:p>
          <a:p>
            <a:pPr lvl="1"/>
            <a:r>
              <a:rPr lang="tr-TR" sz="2800" dirty="0">
                <a:ea typeface="MS PGothic" charset="0"/>
              </a:rPr>
              <a:t>Bir firmanın </a:t>
            </a:r>
            <a:r>
              <a:rPr lang="tr-TR" sz="2800" dirty="0">
                <a:solidFill>
                  <a:srgbClr val="FF0000"/>
                </a:solidFill>
                <a:ea typeface="MS PGothic" charset="0"/>
              </a:rPr>
              <a:t>aynı ürünü farklı gruplara farklı fiyatlardan</a:t>
            </a:r>
            <a:r>
              <a:rPr lang="tr-TR" sz="2800" dirty="0">
                <a:ea typeface="MS PGothic" charset="0"/>
              </a:rPr>
              <a:t> satmasıdır.</a:t>
            </a:r>
            <a:endParaRPr lang="tr-TR" sz="2400" dirty="0">
              <a:ea typeface="MS PGothic" charset="0"/>
            </a:endParaRPr>
          </a:p>
          <a:p>
            <a:r>
              <a:rPr lang="tr-TR" sz="3200" dirty="0">
                <a:ea typeface="MS PGothic" charset="0"/>
              </a:rPr>
              <a:t>Fiyat ayrımcılığı nasıl uygulanır?</a:t>
            </a:r>
          </a:p>
          <a:p>
            <a:pPr lvl="1"/>
            <a:r>
              <a:rPr lang="tr-TR" sz="2800" dirty="0">
                <a:ea typeface="MS PGothic" charset="0"/>
              </a:rPr>
              <a:t>Fiyat ayrımcılığını uygulamak için, </a:t>
            </a:r>
            <a:r>
              <a:rPr lang="tr-TR" sz="2800" dirty="0">
                <a:solidFill>
                  <a:srgbClr val="FF0000"/>
                </a:solidFill>
                <a:ea typeface="MS PGothic" charset="0"/>
              </a:rPr>
              <a:t>firmanın fiyat yapıcısı olması gereklidir</a:t>
            </a:r>
            <a:r>
              <a:rPr lang="tr-TR" sz="2800" dirty="0">
                <a:ea typeface="MS PGothic" charset="0"/>
              </a:rPr>
              <a:t>.</a:t>
            </a:r>
          </a:p>
          <a:p>
            <a:pPr lvl="2"/>
            <a:r>
              <a:rPr lang="tr-TR" sz="2000" dirty="0">
                <a:latin typeface="Cambria" panose="02040503050406030204" pitchFamily="18" charset="0"/>
                <a:ea typeface="MS PGothic" charset="0"/>
              </a:rPr>
              <a:t>Birden fazla fiyat uygulamadan önce firmanın biraz da olsa piyasa gücüne sahip olması gerekir.</a:t>
            </a:r>
          </a:p>
          <a:p>
            <a:pPr lvl="2"/>
            <a:r>
              <a:rPr lang="tr-TR" altLang="ja-JP" sz="2000" dirty="0">
                <a:latin typeface="Cambria" panose="02040503050406030204" pitchFamily="18" charset="0"/>
                <a:ea typeface="MS PGothic" charset="0"/>
              </a:rPr>
              <a:t>Aşağı-eğimli talep eğrisi piyasa gücünün bir göstergesidir.</a:t>
            </a:r>
            <a:endParaRPr lang="tr-TR" sz="2000" dirty="0">
              <a:latin typeface="Cambria" panose="02040503050406030204" pitchFamily="18" charset="0"/>
              <a:ea typeface="MS PGothic" charset="0"/>
            </a:endParaRPr>
          </a:p>
          <a:p>
            <a:pPr lvl="2"/>
            <a:r>
              <a:rPr lang="tr-TR" sz="2000" dirty="0">
                <a:latin typeface="Cambria" panose="02040503050406030204" pitchFamily="18" charset="0"/>
                <a:ea typeface="MS PGothic" charset="0"/>
              </a:rPr>
              <a:t>Tam rekabetçi piyasada gözlemlenen bir durum değildir.</a:t>
            </a:r>
            <a:endParaRPr lang="tr-TR" altLang="ja-JP" sz="2000" dirty="0">
              <a:latin typeface="Cambria" panose="02040503050406030204" pitchFamily="18" charset="0"/>
              <a:ea typeface="MS PGothic" charset="0"/>
            </a:endParaRPr>
          </a:p>
          <a:p>
            <a:pPr lvl="1"/>
            <a:r>
              <a:rPr lang="tr-TR" sz="2800" dirty="0">
                <a:ea typeface="MS PGothic" charset="0"/>
              </a:rPr>
              <a:t>Tekelci ve tekelci olmayan firmalar fiyat ayrımcılığını daha yüksek karlar kazanmak için kullanır.</a:t>
            </a:r>
          </a:p>
          <a:p>
            <a:pPr lvl="2"/>
            <a:r>
              <a:rPr lang="tr-TR" sz="2000" dirty="0">
                <a:solidFill>
                  <a:srgbClr val="FF0000"/>
                </a:solidFill>
                <a:latin typeface="Cambria" panose="02040503050406030204" pitchFamily="18" charset="0"/>
                <a:ea typeface="MS PGothic" charset="0"/>
              </a:rPr>
              <a:t>Bu derste kolaylık olması açısından, fiyat ayrımcılığının etkisini analiz etmek için sadece tekelci firmayı kullanacağız.</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14338" name="Content Placeholder 2"/>
          <p:cNvSpPr>
            <a:spLocks noGrp="1"/>
          </p:cNvSpPr>
          <p:nvPr>
            <p:ph idx="1"/>
          </p:nvPr>
        </p:nvSpPr>
        <p:spPr>
          <a:xfrm>
            <a:off x="609599" y="1585688"/>
            <a:ext cx="11343701" cy="5385435"/>
          </a:xfrm>
        </p:spPr>
        <p:txBody>
          <a:bodyPr/>
          <a:lstStyle/>
          <a:p>
            <a:r>
              <a:rPr lang="tr-TR" sz="3200" dirty="0">
                <a:ea typeface="MS PGothic" charset="0"/>
              </a:rPr>
              <a:t>Günün Sorusu:</a:t>
            </a:r>
          </a:p>
          <a:p>
            <a:pPr lvl="1"/>
            <a:r>
              <a:rPr lang="tr-TR" sz="2400" dirty="0">
                <a:ea typeface="MS PGothic" charset="0"/>
              </a:rPr>
              <a:t>Amerika'da ve Türkiye'de fiyat ayrımcılığı yasal mı?</a:t>
            </a:r>
          </a:p>
          <a:p>
            <a:pPr lvl="2"/>
            <a:r>
              <a:rPr lang="tr-TR" altLang="en-US" dirty="0">
                <a:latin typeface="Cambria" panose="02040503050406030204" pitchFamily="18" charset="0"/>
              </a:rPr>
              <a:t>Genellikle, evet.</a:t>
            </a:r>
          </a:p>
          <a:p>
            <a:pPr lvl="2"/>
            <a:r>
              <a:rPr lang="tr-TR" altLang="en-US" dirty="0" err="1">
                <a:latin typeface="Cambria" panose="02040503050406030204" pitchFamily="18" charset="0"/>
              </a:rPr>
              <a:t>Clayton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 ve </a:t>
            </a:r>
            <a:r>
              <a:rPr lang="tr-TR" altLang="en-US" dirty="0" err="1">
                <a:latin typeface="Cambria" panose="02040503050406030204" pitchFamily="18" charset="0"/>
              </a:rPr>
              <a:t>Robinson</a:t>
            </a:r>
            <a:r>
              <a:rPr lang="tr-TR" altLang="en-US" dirty="0">
                <a:latin typeface="Cambria" panose="02040503050406030204" pitchFamily="18" charset="0"/>
              </a:rPr>
              <a:t> </a:t>
            </a:r>
            <a:r>
              <a:rPr lang="tr-TR" altLang="en-US" dirty="0" err="1">
                <a:latin typeface="Cambria" panose="02040503050406030204" pitchFamily="18" charset="0"/>
              </a:rPr>
              <a:t>Patman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a:t>
            </a:r>
          </a:p>
          <a:p>
            <a:pPr lvl="2"/>
            <a:r>
              <a:rPr lang="tr-TR" altLang="en-US" dirty="0">
                <a:latin typeface="Cambria" panose="02040503050406030204" pitchFamily="18" charset="0"/>
              </a:rPr>
              <a:t>Rakip firmalara zarar verme amacı taşıyorsa fiyat ayrımcılığı yasal değildir.</a:t>
            </a:r>
            <a:endParaRPr lang="tr-TR" sz="1600" dirty="0">
              <a:latin typeface="Cambria" panose="02040503050406030204" pitchFamily="18" charset="0"/>
              <a:ea typeface="MS PGothic" charset="0"/>
            </a:endParaRPr>
          </a:p>
          <a:p>
            <a:r>
              <a:rPr lang="tr-TR" sz="3200" dirty="0">
                <a:ea typeface="MS PGothic" charset="0"/>
              </a:rPr>
              <a:t>Diğer sorular:</a:t>
            </a:r>
          </a:p>
          <a:p>
            <a:pPr lvl="1"/>
            <a:r>
              <a:rPr lang="tr-TR" sz="2400" dirty="0">
                <a:ea typeface="MS PGothic" charset="0"/>
              </a:rPr>
              <a:t>Kimler in-</a:t>
            </a:r>
            <a:r>
              <a:rPr lang="tr-TR" sz="2400" dirty="0" err="1">
                <a:ea typeface="MS PGothic" charset="0"/>
              </a:rPr>
              <a:t>state</a:t>
            </a:r>
            <a:r>
              <a:rPr lang="tr-TR" sz="2400" dirty="0">
                <a:ea typeface="MS PGothic" charset="0"/>
              </a:rPr>
              <a:t> (eyalet-içi) üniversite eğitim/öğretim ücreti ödüyor?</a:t>
            </a:r>
          </a:p>
          <a:p>
            <a:pPr lvl="1"/>
            <a:r>
              <a:rPr lang="tr-TR" sz="2400" dirty="0">
                <a:ea typeface="MS PGothic" charset="0"/>
              </a:rPr>
              <a:t>Kimler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üniversite eğitim/öğretim ücreti ödüyor?</a:t>
            </a:r>
          </a:p>
          <a:p>
            <a:pPr lvl="1"/>
            <a:r>
              <a:rPr lang="tr-TR" sz="2400" dirty="0">
                <a:ea typeface="MS PGothic" charset="0"/>
              </a:rPr>
              <a:t>Daha önce kupon kullandınız mı?</a:t>
            </a:r>
          </a:p>
          <a:p>
            <a:pPr lvl="1"/>
            <a:r>
              <a:rPr lang="tr-TR" sz="2400" dirty="0">
                <a:ea typeface="MS PGothic" charset="0"/>
              </a:rPr>
              <a:t>Daha önce kimler öğrenci indirimi kullandı?</a:t>
            </a:r>
          </a:p>
          <a:p>
            <a:pPr lvl="1"/>
            <a:r>
              <a:rPr lang="tr-TR" sz="2400" dirty="0">
                <a:ea typeface="MS PGothic" charset="0"/>
              </a:rPr>
              <a:t>Bunların hepsi yasal fiyat ayrımcılığının örnekleridir!</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8195" name="Content Placeholder 2"/>
          <p:cNvSpPr>
            <a:spLocks noGrp="1"/>
          </p:cNvSpPr>
          <p:nvPr>
            <p:ph idx="1"/>
          </p:nvPr>
        </p:nvSpPr>
        <p:spPr>
          <a:xfrm>
            <a:off x="609600" y="1712913"/>
            <a:ext cx="10972800" cy="4895850"/>
          </a:xfrm>
        </p:spPr>
        <p:txBody>
          <a:bodyPr/>
          <a:lstStyle/>
          <a:p>
            <a:r>
              <a:rPr lang="tr-TR" sz="2800" dirty="0">
                <a:ea typeface="MS PGothic" charset="0"/>
              </a:rPr>
              <a:t>Eğitim/Öğretim Ücreti:</a:t>
            </a:r>
          </a:p>
          <a:p>
            <a:pPr lvl="1"/>
            <a:r>
              <a:rPr lang="tr-TR" sz="2400" dirty="0" err="1">
                <a:ea typeface="MS PGothic" charset="0"/>
              </a:rPr>
              <a:t>In-state</a:t>
            </a:r>
            <a:r>
              <a:rPr lang="tr-TR" sz="2400" dirty="0">
                <a:ea typeface="MS PGothic" charset="0"/>
              </a:rPr>
              <a:t> (eyalet-içi) ve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öğretim ücretlerinin farklı olduğunu biliyor musunuz?</a:t>
            </a:r>
          </a:p>
          <a:p>
            <a:r>
              <a:rPr lang="tr-TR" sz="2800" dirty="0">
                <a:ea typeface="MS PGothic" charset="0"/>
              </a:rPr>
              <a:t>Daha önceden uçağa bindiniz?</a:t>
            </a:r>
          </a:p>
          <a:p>
            <a:pPr lvl="1"/>
            <a:r>
              <a:rPr lang="tr-TR" sz="2400" dirty="0">
                <a:ea typeface="MS PGothic" charset="0"/>
              </a:rPr>
              <a:t>100 yolculu bir uçuşta, aynı uçuş için ödenmiş 100 farklı fiyat olabilir.</a:t>
            </a:r>
          </a:p>
          <a:p>
            <a:r>
              <a:rPr lang="tr-TR" sz="2800" dirty="0">
                <a:ea typeface="MS PGothic" charset="0"/>
              </a:rPr>
              <a:t>Fakat…</a:t>
            </a:r>
          </a:p>
          <a:p>
            <a:pPr lvl="1"/>
            <a:r>
              <a:rPr lang="tr-TR" sz="2400" dirty="0">
                <a:ea typeface="MS PGothic" charset="0"/>
              </a:rPr>
              <a:t>Verilen hizmette bir farklılık yok. Öğrencilerin aldıkları eğitimde bir farklılık yoktur ve uçuştaki tüm yolcular hala varış yerlerine varıyorlar.</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tr-TR" b="1" dirty="0">
                <a:ea typeface="MS PGothic" charset="0"/>
              </a:rPr>
              <a:t>Fiyat Ayrımcılığının Örnekleri</a:t>
            </a:r>
          </a:p>
        </p:txBody>
      </p:sp>
      <p:sp>
        <p:nvSpPr>
          <p:cNvPr id="10243" name="Content Placeholder 2"/>
          <p:cNvSpPr>
            <a:spLocks noGrp="1"/>
          </p:cNvSpPr>
          <p:nvPr>
            <p:ph idx="1"/>
          </p:nvPr>
        </p:nvSpPr>
        <p:spPr>
          <a:xfrm>
            <a:off x="531221" y="1559562"/>
            <a:ext cx="11442665" cy="5385435"/>
          </a:xfrm>
        </p:spPr>
        <p:txBody>
          <a:bodyPr/>
          <a:lstStyle/>
          <a:p>
            <a:r>
              <a:rPr lang="tr-TR" sz="2800" dirty="0">
                <a:ea typeface="MS PGothic" charset="0"/>
              </a:rPr>
              <a:t>Sinema biletleri, restoran menüleri, üniversite eğitim/öğretim ücretleri, uçak biletleri, akademik yazılımlardaki indirim ve kuponlar.</a:t>
            </a:r>
          </a:p>
          <a:p>
            <a:r>
              <a:rPr lang="tr-TR" sz="2800" dirty="0">
                <a:ea typeface="MS PGothic" charset="0"/>
              </a:rPr>
              <a:t>Üniversite eğitim/öğretim ücretleri (in-</a:t>
            </a:r>
            <a:r>
              <a:rPr lang="tr-TR" sz="2800" dirty="0" err="1">
                <a:ea typeface="MS PGothic" charset="0"/>
              </a:rPr>
              <a:t>state</a:t>
            </a:r>
            <a:r>
              <a:rPr lang="tr-TR" sz="2800" dirty="0">
                <a:ea typeface="MS PGothic" charset="0"/>
              </a:rPr>
              <a:t> ve </a:t>
            </a:r>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a:t>
            </a:r>
          </a:p>
          <a:p>
            <a:r>
              <a:rPr lang="tr-TR" sz="2800" dirty="0">
                <a:ea typeface="MS PGothic" charset="0"/>
              </a:rPr>
              <a:t>Uçak biletleri</a:t>
            </a:r>
          </a:p>
          <a:p>
            <a:r>
              <a:rPr lang="tr-TR" sz="2800" dirty="0">
                <a:ea typeface="MS PGothic" charset="0"/>
              </a:rPr>
              <a:t>Film matinesi (Pazar gecesi yerine hafta-içi öğleden sonra)</a:t>
            </a:r>
          </a:p>
          <a:p>
            <a:pPr lvl="1"/>
            <a:r>
              <a:rPr lang="tr-TR" sz="2400" dirty="0">
                <a:ea typeface="MS PGothic" charset="0"/>
              </a:rPr>
              <a:t>Farklı zamanlar için fiyat ayrımcılığı</a:t>
            </a:r>
          </a:p>
          <a:p>
            <a:r>
              <a:rPr lang="tr-TR" sz="2800" dirty="0">
                <a:ea typeface="MS PGothic" charset="0"/>
              </a:rPr>
              <a:t>Seçilmiş "</a:t>
            </a:r>
            <a:r>
              <a:rPr lang="tr-TR" altLang="ja-JP" sz="2800" dirty="0">
                <a:ea typeface="MS PGothic" charset="0"/>
              </a:rPr>
              <a:t>indirimler"</a:t>
            </a:r>
          </a:p>
          <a:p>
            <a:pPr lvl="1"/>
            <a:r>
              <a:rPr lang="tr-TR" sz="2400" dirty="0">
                <a:ea typeface="MS PGothic" charset="0"/>
              </a:rPr>
              <a:t>Öğrenciler</a:t>
            </a:r>
          </a:p>
          <a:p>
            <a:pPr lvl="1"/>
            <a:r>
              <a:rPr lang="tr-TR" sz="2400" dirty="0">
                <a:ea typeface="MS PGothic" charset="0"/>
              </a:rPr>
              <a:t>Yaşlı Vatandaşlar</a:t>
            </a:r>
          </a:p>
          <a:p>
            <a:pPr lvl="1"/>
            <a:r>
              <a:rPr lang="tr-TR" sz="2400" dirty="0">
                <a:ea typeface="MS PGothic" charset="0"/>
              </a:rPr>
              <a:t>Askerler</a:t>
            </a:r>
          </a:p>
          <a:p>
            <a:pPr lvl="1"/>
            <a:r>
              <a:rPr lang="tr-TR" sz="2400" dirty="0">
                <a:ea typeface="MS PGothic" charset="0"/>
              </a:rPr>
              <a:t>Personel</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animEffect transition="in" filter="barn(inVertical)">
                                      <p:cBhvr>
                                        <p:cTn id="35" dur="500"/>
                                        <p:tgtEl>
                                          <p:spTgt spid="10243">
                                            <p:txEl>
                                              <p:pRg st="6" end="6"/>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10243">
                                            <p:txEl>
                                              <p:pRg st="7" end="7"/>
                                            </p:txEl>
                                          </p:spTgt>
                                        </p:tgtEl>
                                        <p:attrNameLst>
                                          <p:attrName>style.visibility</p:attrName>
                                        </p:attrNameLst>
                                      </p:cBhvr>
                                      <p:to>
                                        <p:strVal val="visible"/>
                                      </p:to>
                                    </p:set>
                                    <p:animEffect transition="in" filter="barn(inVertical)">
                                      <p:cBhvr>
                                        <p:cTn id="38" dur="500"/>
                                        <p:tgtEl>
                                          <p:spTgt spid="10243">
                                            <p:txEl>
                                              <p:pRg st="7" end="7"/>
                                            </p:txEl>
                                          </p:spTgt>
                                        </p:tgtEl>
                                      </p:cBhvr>
                                    </p:animEffect>
                                  </p:childTnLst>
                                </p:cTn>
                              </p:par>
                              <p:par>
                                <p:cTn id="39" presetID="16" presetClass="entr" presetSubtype="21" fill="hold" nodeType="withEffect">
                                  <p:stCondLst>
                                    <p:cond delay="0"/>
                                  </p:stCondLst>
                                  <p:childTnLst>
                                    <p:set>
                                      <p:cBhvr>
                                        <p:cTn id="40" dur="1" fill="hold">
                                          <p:stCondLst>
                                            <p:cond delay="0"/>
                                          </p:stCondLst>
                                        </p:cTn>
                                        <p:tgtEl>
                                          <p:spTgt spid="10243">
                                            <p:txEl>
                                              <p:pRg st="8" end="8"/>
                                            </p:txEl>
                                          </p:spTgt>
                                        </p:tgtEl>
                                        <p:attrNameLst>
                                          <p:attrName>style.visibility</p:attrName>
                                        </p:attrNameLst>
                                      </p:cBhvr>
                                      <p:to>
                                        <p:strVal val="visible"/>
                                      </p:to>
                                    </p:set>
                                    <p:animEffect transition="in" filter="barn(inVertical)">
                                      <p:cBhvr>
                                        <p:cTn id="41" dur="500"/>
                                        <p:tgtEl>
                                          <p:spTgt spid="10243">
                                            <p:txEl>
                                              <p:pRg st="8" end="8"/>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0243">
                                            <p:txEl>
                                              <p:pRg st="9" end="9"/>
                                            </p:txEl>
                                          </p:spTgt>
                                        </p:tgtEl>
                                        <p:attrNameLst>
                                          <p:attrName>style.visibility</p:attrName>
                                        </p:attrNameLst>
                                      </p:cBhvr>
                                      <p:to>
                                        <p:strVal val="visible"/>
                                      </p:to>
                                    </p:set>
                                    <p:animEffect transition="in" filter="barn(inVertical)">
                                      <p:cBhvr>
                                        <p:cTn id="44" dur="500"/>
                                        <p:tgtEl>
                                          <p:spTgt spid="10243">
                                            <p:txEl>
                                              <p:pRg st="9" end="9"/>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10244"/>
                                        </p:tgtEl>
                                        <p:attrNameLst>
                                          <p:attrName>style.visibility</p:attrName>
                                        </p:attrNameLst>
                                      </p:cBhvr>
                                      <p:to>
                                        <p:strVal val="visible"/>
                                      </p:to>
                                    </p:set>
                                    <p:animEffect transition="in" filter="barn(inVertical)">
                                      <p:cBhvr>
                                        <p:cTn id="47" dur="500"/>
                                        <p:tgtEl>
                                          <p:spTgt spid="10244"/>
                                        </p:tgtEl>
                                      </p:cBhvr>
                                    </p:animEffect>
                                  </p:childTnLst>
                                </p:cTn>
                              </p:par>
                              <p:par>
                                <p:cTn id="48" presetID="16" presetClass="entr" presetSubtype="21" fill="hold" nodeType="withEffect">
                                  <p:stCondLst>
                                    <p:cond delay="0"/>
                                  </p:stCondLst>
                                  <p:childTnLst>
                                    <p:set>
                                      <p:cBhvr>
                                        <p:cTn id="49" dur="1" fill="hold">
                                          <p:stCondLst>
                                            <p:cond delay="0"/>
                                          </p:stCondLst>
                                        </p:cTn>
                                        <p:tgtEl>
                                          <p:spTgt spid="10245"/>
                                        </p:tgtEl>
                                        <p:attrNameLst>
                                          <p:attrName>style.visibility</p:attrName>
                                        </p:attrNameLst>
                                      </p:cBhvr>
                                      <p:to>
                                        <p:strVal val="visible"/>
                                      </p:to>
                                    </p:set>
                                    <p:animEffect transition="in" filter="barn(inVertical)">
                                      <p:cBhvr>
                                        <p:cTn id="50"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5298</TotalTime>
  <Words>3113</Words>
  <Application>Microsoft Macintosh PowerPoint</Application>
  <PresentationFormat>Widescreen</PresentationFormat>
  <Paragraphs>493</Paragraphs>
  <Slides>59</Slides>
  <Notes>59</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Ekonomi I</vt:lpstr>
      <vt:lpstr>Hafta #9 Konu Başlıkları</vt:lpstr>
      <vt:lpstr>Daha Önce</vt:lpstr>
      <vt:lpstr>PowerPoint Presentation</vt:lpstr>
      <vt:lpstr>Ekonomi: Ally Bank Commercial</vt:lpstr>
      <vt:lpstr>Önemli Sorular</vt:lpstr>
      <vt:lpstr>Fiyat Ayrımcılığı</vt:lpstr>
      <vt:lpstr>Fiyat Ayrımcılığı</vt:lpstr>
      <vt:lpstr>Fiyat Ayrımcılığının Örnekleri</vt:lpstr>
      <vt:lpstr>Fiyat Ayrımcılığı: Garip Bir Örnek</vt:lpstr>
      <vt:lpstr>Fiyat Ayrımcılığı: Hata</vt:lpstr>
      <vt:lpstr>Fiyat Ayrımcılığı</vt:lpstr>
      <vt:lpstr>Fiyat Ayrımcılığının Önemi</vt:lpstr>
      <vt:lpstr>PowerPoint Presentation</vt:lpstr>
      <vt:lpstr>PowerPoint Presentation</vt:lpstr>
      <vt:lpstr>Fiyat Ayrımcılığının Koşulları</vt:lpstr>
      <vt:lpstr>Tüketici Gruplarını Ayırt Etmek</vt:lpstr>
      <vt:lpstr>Şimdi sinemalarda: Ekonomi!</vt:lpstr>
      <vt:lpstr>Şimdi sinemalarda: Ekonomi!</vt:lpstr>
      <vt:lpstr>Tekrar Satımın Engellenmesi</vt:lpstr>
      <vt:lpstr>Arbitrajın Örnekleri</vt:lpstr>
      <vt:lpstr>Tek Fiyat vs. Fiyat Ayrımcılığı Üçüncü-Derece Fiyat Ayrımcılığı</vt:lpstr>
      <vt:lpstr>Grafiksel Özet</vt:lpstr>
      <vt:lpstr>Birinci-Derece (Tam) Fiyat Ayrımcılığı</vt:lpstr>
      <vt:lpstr>Uçak Bileti Fiyatları</vt:lpstr>
      <vt:lpstr>Birinci-Derece (Tam) Fiyat Ayrımcılığı</vt:lpstr>
      <vt:lpstr>Piyasa Yapılarının Karşılaştırılması</vt:lpstr>
      <vt:lpstr>Fiyat Ayrımcılığının Refah Etkileri</vt:lpstr>
      <vt:lpstr>Ekonomi: Extreme Couponing</vt:lpstr>
      <vt:lpstr>Sınıf Aktivitesi: Düşün-Eşleş-Paylaş Refah Analizi</vt:lpstr>
      <vt:lpstr>Sınıf Aktivitesi: Düşün-Eşleş-Paylaş Refah Analizi</vt:lpstr>
      <vt:lpstr>Sınıf Aktivitesi: Düşün-Eşleş-Paylaş Refah Analizi</vt:lpstr>
      <vt:lpstr>PowerPoint Presentation</vt:lpstr>
      <vt:lpstr>PowerPoint Presentation</vt:lpstr>
      <vt:lpstr>PowerPoint Presentation</vt:lpstr>
      <vt:lpstr>PowerPoint Presentation</vt:lpstr>
      <vt:lpstr>PowerPoint Presentation</vt:lpstr>
      <vt:lpstr>Sinema Salonlarında Fiyat Ayrımcılığı</vt:lpstr>
      <vt:lpstr>Sinema Salonlarında Fiyat Ayrımcılığı</vt:lpstr>
      <vt:lpstr>Kampüslerde Fiyat Ayrımcılığı</vt:lpstr>
      <vt:lpstr>Kampüslerde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Sonuç</vt:lpstr>
      <vt:lpstr>Özet</vt:lpstr>
      <vt:lpstr>Özet</vt:lpstr>
      <vt:lpstr>Örnek Sorular</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560</cp:revision>
  <dcterms:created xsi:type="dcterms:W3CDTF">2014-08-10T22:38:12Z</dcterms:created>
  <dcterms:modified xsi:type="dcterms:W3CDTF">2021-10-23T07:36:19Z</dcterms:modified>
</cp:coreProperties>
</file>

<file path=docProps/thumbnail.jpeg>
</file>